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32"/>
  </p:notesMasterIdLst>
  <p:handoutMasterIdLst>
    <p:handoutMasterId r:id="rId33"/>
  </p:handoutMasterIdLst>
  <p:sldIdLst>
    <p:sldId id="256" r:id="rId2"/>
    <p:sldId id="296" r:id="rId3"/>
    <p:sldId id="294" r:id="rId4"/>
    <p:sldId id="276" r:id="rId5"/>
    <p:sldId id="297" r:id="rId6"/>
    <p:sldId id="259" r:id="rId7"/>
    <p:sldId id="300" r:id="rId8"/>
    <p:sldId id="291" r:id="rId9"/>
    <p:sldId id="301" r:id="rId10"/>
    <p:sldId id="295" r:id="rId11"/>
    <p:sldId id="266" r:id="rId12"/>
    <p:sldId id="298" r:id="rId13"/>
    <p:sldId id="277" r:id="rId14"/>
    <p:sldId id="278" r:id="rId15"/>
    <p:sldId id="279" r:id="rId16"/>
    <p:sldId id="280" r:id="rId17"/>
    <p:sldId id="282" r:id="rId18"/>
    <p:sldId id="312" r:id="rId19"/>
    <p:sldId id="284" r:id="rId20"/>
    <p:sldId id="287" r:id="rId21"/>
    <p:sldId id="307" r:id="rId22"/>
    <p:sldId id="308" r:id="rId23"/>
    <p:sldId id="309" r:id="rId24"/>
    <p:sldId id="310" r:id="rId25"/>
    <p:sldId id="302" r:id="rId26"/>
    <p:sldId id="269" r:id="rId27"/>
    <p:sldId id="303" r:id="rId28"/>
    <p:sldId id="299" r:id="rId29"/>
    <p:sldId id="304" r:id="rId30"/>
    <p:sldId id="290" r:id="rId31"/>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1" autoAdjust="0"/>
    <p:restoredTop sz="88915" autoAdjust="0"/>
  </p:normalViewPr>
  <p:slideViewPr>
    <p:cSldViewPr>
      <p:cViewPr varScale="1">
        <p:scale>
          <a:sx n="77" d="100"/>
          <a:sy n="77" d="100"/>
        </p:scale>
        <p:origin x="-96" y="-6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942" y="-96"/>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5F67C656-43F4-47E8-A7A0-9DF628772872}" type="datetimeFigureOut">
              <a:rPr kumimoji="1" lang="ja-JP" altLang="en-US" smtClean="0"/>
              <a:t>2016/12/21</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39A8C6A6-884D-4DDE-B28C-112DEA3DDEA2}" type="slidenum">
              <a:rPr kumimoji="1" lang="ja-JP" altLang="en-US" smtClean="0"/>
              <a:t>‹#›</a:t>
            </a:fld>
            <a:endParaRPr kumimoji="1" lang="ja-JP" altLang="en-US"/>
          </a:p>
        </p:txBody>
      </p:sp>
    </p:spTree>
    <p:extLst>
      <p:ext uri="{BB962C8B-B14F-4D97-AF65-F5344CB8AC3E}">
        <p14:creationId xmlns:p14="http://schemas.microsoft.com/office/powerpoint/2010/main" val="3838584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E23C0ED-4EAA-4A9D-8AED-28E26F2A5B66}" type="datetimeFigureOut">
              <a:rPr kumimoji="1" lang="ja-JP" altLang="en-US" smtClean="0"/>
              <a:t>2016/12/21</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ACAE1E83-CB80-432B-8664-754A57D88847}" type="slidenum">
              <a:rPr kumimoji="1" lang="ja-JP" altLang="en-US" smtClean="0"/>
              <a:t>‹#›</a:t>
            </a:fld>
            <a:endParaRPr kumimoji="1" lang="ja-JP" altLang="en-US"/>
          </a:p>
        </p:txBody>
      </p:sp>
    </p:spTree>
    <p:extLst>
      <p:ext uri="{BB962C8B-B14F-4D97-AF65-F5344CB8AC3E}">
        <p14:creationId xmlns:p14="http://schemas.microsoft.com/office/powerpoint/2010/main" val="11086638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これから、発表を始めます。発表者は真田雅紀と、</a:t>
            </a:r>
            <a:endParaRPr kumimoji="1" lang="en-US" altLang="ja-JP" dirty="0" smtClean="0"/>
          </a:p>
          <a:p>
            <a:r>
              <a:rPr kumimoji="1" lang="en-US" altLang="ja-JP" dirty="0" smtClean="0"/>
              <a:t>(</a:t>
            </a:r>
            <a:r>
              <a:rPr kumimoji="1" lang="ja-JP" altLang="en-US" dirty="0" smtClean="0"/>
              <a:t>岩舘</a:t>
            </a:r>
            <a:r>
              <a:rPr kumimoji="1" lang="en-US" altLang="ja-JP" dirty="0" smtClean="0"/>
              <a:t>)</a:t>
            </a:r>
          </a:p>
          <a:p>
            <a:r>
              <a:rPr kumimoji="1" lang="ja-JP" altLang="en-US" dirty="0" smtClean="0"/>
              <a:t>岩舘悠太で、発表テーマは、</a:t>
            </a:r>
            <a:r>
              <a:rPr kumimoji="1" lang="en-US" altLang="ja-JP" dirty="0" smtClean="0"/>
              <a:t>HTML5</a:t>
            </a:r>
            <a:r>
              <a:rPr kumimoji="1" lang="ja-JP" altLang="en-US" dirty="0" smtClean="0"/>
              <a:t>を使った</a:t>
            </a:r>
            <a:r>
              <a:rPr kumimoji="1" lang="en-US" altLang="ja-JP" dirty="0" smtClean="0"/>
              <a:t>Android</a:t>
            </a:r>
            <a:r>
              <a:rPr kumimoji="1" lang="ja-JP" altLang="en-US" dirty="0" smtClean="0"/>
              <a:t>アプリ 、担当教員は、小野陽子先生です。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a:t>
            </a:fld>
            <a:endParaRPr kumimoji="1" lang="ja-JP" altLang="en-US" dirty="0"/>
          </a:p>
        </p:txBody>
      </p:sp>
    </p:spTree>
    <p:extLst>
      <p:ext uri="{BB962C8B-B14F-4D97-AF65-F5344CB8AC3E}">
        <p14:creationId xmlns:p14="http://schemas.microsoft.com/office/powerpoint/2010/main" val="1405671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今回使う言語は、この表のとおりで、</a:t>
            </a:r>
            <a:r>
              <a:rPr kumimoji="1" lang="en-US" altLang="ja-JP" dirty="0" smtClean="0"/>
              <a:t>HTML5</a:t>
            </a:r>
            <a:r>
              <a:rPr kumimoji="1" lang="ja-JP" altLang="en-US" dirty="0" err="1" smtClean="0"/>
              <a:t>、</a:t>
            </a:r>
            <a:r>
              <a:rPr kumimoji="1" lang="en-US" altLang="ja-JP" dirty="0" smtClean="0"/>
              <a:t>CSS</a:t>
            </a:r>
            <a:r>
              <a:rPr kumimoji="1" lang="ja-JP" altLang="en-US" dirty="0" err="1" smtClean="0"/>
              <a:t>、</a:t>
            </a:r>
            <a:r>
              <a:rPr kumimoji="1" lang="en-US" altLang="ja-JP" dirty="0" smtClean="0"/>
              <a:t>JavaScript</a:t>
            </a:r>
            <a:r>
              <a:rPr kumimoji="1" lang="ja-JP" altLang="en-US" dirty="0" smtClean="0"/>
              <a:t>を使用して</a:t>
            </a:r>
            <a:r>
              <a:rPr kumimoji="1" lang="ja-JP" altLang="en-US" dirty="0" smtClean="0"/>
              <a:t>います。それぞれの言語については予稿をご覧ください。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10</a:t>
            </a:fld>
            <a:endParaRPr kumimoji="1" lang="ja-JP" altLang="en-US"/>
          </a:p>
        </p:txBody>
      </p:sp>
    </p:spTree>
    <p:extLst>
      <p:ext uri="{BB962C8B-B14F-4D97-AF65-F5344CB8AC3E}">
        <p14:creationId xmlns:p14="http://schemas.microsoft.com/office/powerpoint/2010/main" val="203358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使用機材については、開発用に端末室のパソコンを、デバッグ用に学校の</a:t>
            </a:r>
            <a:r>
              <a:rPr kumimoji="1" lang="en-US" altLang="ja-JP" dirty="0" smtClean="0"/>
              <a:t>NEXUS7</a:t>
            </a:r>
            <a:r>
              <a:rPr kumimoji="1" lang="ja-JP" altLang="en-US" dirty="0" smtClean="0"/>
              <a:t>の</a:t>
            </a:r>
            <a:r>
              <a:rPr kumimoji="1" lang="en-US" altLang="ja-JP" dirty="0" smtClean="0"/>
              <a:t>Android4.0</a:t>
            </a:r>
            <a:r>
              <a:rPr kumimoji="1" lang="ja-JP" altLang="en-US" dirty="0" smtClean="0"/>
              <a:t>と</a:t>
            </a:r>
            <a:r>
              <a:rPr kumimoji="1" lang="en-US" altLang="ja-JP" dirty="0" smtClean="0"/>
              <a:t>5.0</a:t>
            </a:r>
            <a:r>
              <a:rPr kumimoji="1" lang="ja-JP" altLang="en-US" dirty="0" smtClean="0"/>
              <a:t>を使用しています。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11</a:t>
            </a:fld>
            <a:endParaRPr kumimoji="1" lang="ja-JP" altLang="en-US"/>
          </a:p>
        </p:txBody>
      </p:sp>
    </p:spTree>
    <p:extLst>
      <p:ext uri="{BB962C8B-B14F-4D97-AF65-F5344CB8AC3E}">
        <p14:creationId xmlns:p14="http://schemas.microsoft.com/office/powerpoint/2010/main" val="362883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そして、各画面の説明と進捗状況についてお話します。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12</a:t>
            </a:fld>
            <a:endParaRPr kumimoji="1" lang="ja-JP" altLang="en-US"/>
          </a:p>
        </p:txBody>
      </p:sp>
    </p:spTree>
    <p:extLst>
      <p:ext uri="{BB962C8B-B14F-4D97-AF65-F5344CB8AC3E}">
        <p14:creationId xmlns:p14="http://schemas.microsoft.com/office/powerpoint/2010/main" val="74508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これがアプリ開始時の画面で、「始める」を押すと、次の画面に移動します。</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13</a:t>
            </a:fld>
            <a:endParaRPr kumimoji="1" lang="ja-JP" altLang="en-US"/>
          </a:p>
        </p:txBody>
      </p:sp>
    </p:spTree>
    <p:extLst>
      <p:ext uri="{BB962C8B-B14F-4D97-AF65-F5344CB8AC3E}">
        <p14:creationId xmlns:p14="http://schemas.microsoft.com/office/powerpoint/2010/main" val="209371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この画面では、ラジオボタンで、家計簿かスケジュール管理のどちらかをチェックし、日付をタッチするとチェックした方の画面に移動します。また</a:t>
            </a:r>
            <a:r>
              <a:rPr kumimoji="1" lang="en-US" altLang="ja-JP" dirty="0" smtClean="0"/>
              <a:t>,</a:t>
            </a:r>
            <a:r>
              <a:rPr kumimoji="1" lang="ja-JP" altLang="en-US" dirty="0" smtClean="0"/>
              <a:t>下の「収入支出確認」をタッチすることにより、表示されている月の収入支出確認画面に移動します。カレンダーの処理については、不等号の記号をタッチすることにより、年月の変更と今月に戻す処理を入れました</a:t>
            </a:r>
            <a:r>
              <a:rPr kumimoji="1" lang="ja-JP" altLang="en-US" dirty="0" smtClean="0"/>
              <a:t>。また、年月の切り替えの際に、カレンダーの表示に不具合があるので、直していきたいです。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14</a:t>
            </a:fld>
            <a:endParaRPr kumimoji="1" lang="ja-JP" altLang="en-US"/>
          </a:p>
        </p:txBody>
      </p:sp>
    </p:spTree>
    <p:extLst>
      <p:ext uri="{BB962C8B-B14F-4D97-AF65-F5344CB8AC3E}">
        <p14:creationId xmlns:p14="http://schemas.microsoft.com/office/powerpoint/2010/main" val="3083719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これから家計簿の説明に入ります。家計簿では、画面の移動と数値の表示は出来るようになったが、データベースが未完成の為、処理までには至っていないのが現状です。この画面では</a:t>
            </a:r>
            <a:r>
              <a:rPr kumimoji="1" lang="en-US" altLang="ja-JP" dirty="0" smtClean="0"/>
              <a:t>,</a:t>
            </a:r>
            <a:r>
              <a:rPr kumimoji="1" lang="ja-JP" altLang="en-US" dirty="0" smtClean="0"/>
              <a:t>上からその月の収入</a:t>
            </a:r>
            <a:r>
              <a:rPr kumimoji="1" lang="en-US" altLang="ja-JP" dirty="0" smtClean="0"/>
              <a:t>,</a:t>
            </a:r>
            <a:r>
              <a:rPr kumimoji="1" lang="ja-JP" altLang="en-US" dirty="0" smtClean="0"/>
              <a:t>支出</a:t>
            </a:r>
            <a:r>
              <a:rPr kumimoji="1" lang="en-US" altLang="ja-JP" dirty="0" smtClean="0"/>
              <a:t>,</a:t>
            </a:r>
            <a:r>
              <a:rPr kumimoji="1" lang="ja-JP" altLang="en-US" dirty="0" smtClean="0"/>
              <a:t>残高</a:t>
            </a:r>
            <a:r>
              <a:rPr kumimoji="1" lang="en-US" altLang="ja-JP" dirty="0" smtClean="0"/>
              <a:t>,</a:t>
            </a:r>
            <a:r>
              <a:rPr kumimoji="1" lang="ja-JP" altLang="en-US" dirty="0" smtClean="0"/>
              <a:t>後で説明する残高からスケジュール管理で計画した予算を引いたものが表示され、編集ボタンでそれぞれの編集画面、確認で確認画面、ストック管理ボタンでストック管理画面へ移動します。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15</a:t>
            </a:fld>
            <a:endParaRPr kumimoji="1" lang="ja-JP" altLang="en-US"/>
          </a:p>
        </p:txBody>
      </p:sp>
    </p:spTree>
    <p:extLst>
      <p:ext uri="{BB962C8B-B14F-4D97-AF65-F5344CB8AC3E}">
        <p14:creationId xmlns:p14="http://schemas.microsoft.com/office/powerpoint/2010/main" val="400468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zh-TW" altLang="en-US" dirty="0" smtClean="0"/>
              <a:t>収入支出確認</a:t>
            </a:r>
            <a:r>
              <a:rPr kumimoji="1" lang="ja-JP" altLang="en-US" dirty="0" smtClean="0"/>
              <a:t>画面は</a:t>
            </a:r>
            <a:r>
              <a:rPr kumimoji="1" lang="en-US" altLang="ja-JP" dirty="0" smtClean="0"/>
              <a:t>,</a:t>
            </a:r>
            <a:r>
              <a:rPr kumimoji="1" lang="ja-JP" altLang="en-US" dirty="0" smtClean="0"/>
              <a:t>その月の詳しい予算の確認しますが、今現在データベースの勉強中のため、数値の表示しか出来ていません。</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16</a:t>
            </a:fld>
            <a:endParaRPr kumimoji="1" lang="ja-JP" altLang="en-US"/>
          </a:p>
        </p:txBody>
      </p:sp>
    </p:spTree>
    <p:extLst>
      <p:ext uri="{BB962C8B-B14F-4D97-AF65-F5344CB8AC3E}">
        <p14:creationId xmlns:p14="http://schemas.microsoft.com/office/powerpoint/2010/main" val="184599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次に収入の編集画面です。収入の内訳を上のリストボックスで決めて、下にその月の収入を記入する。更新ボタンで更新させる予定です。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17</a:t>
            </a:fld>
            <a:endParaRPr kumimoji="1" lang="ja-JP" altLang="en-US"/>
          </a:p>
        </p:txBody>
      </p:sp>
    </p:spTree>
    <p:extLst>
      <p:ext uri="{BB962C8B-B14F-4D97-AF65-F5344CB8AC3E}">
        <p14:creationId xmlns:p14="http://schemas.microsoft.com/office/powerpoint/2010/main" val="2436203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次に支出の編集画面です。支出の内訳を上のリストボックスで決めて、下にその月の支出を記入する。収入編集画面と同じように、更新ボタンで更新させる予定です。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18</a:t>
            </a:fld>
            <a:endParaRPr kumimoji="1" lang="ja-JP" altLang="en-US"/>
          </a:p>
        </p:txBody>
      </p:sp>
    </p:spTree>
    <p:extLst>
      <p:ext uri="{BB962C8B-B14F-4D97-AF65-F5344CB8AC3E}">
        <p14:creationId xmlns:p14="http://schemas.microsoft.com/office/powerpoint/2010/main" val="243620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次に先ほど言ったストック管理について説明します。これは、家にある食品や、日用品の残りを管理するもので、商品の買い過ぎを防ぐためのものである。カテゴリの項目を選択し、商品と家にある個数を確認します。△と▽で個数の変更、</a:t>
            </a:r>
          </a:p>
          <a:p>
            <a:r>
              <a:rPr kumimoji="1" lang="en-US" altLang="ja-JP" dirty="0" smtClean="0"/>
              <a:t>×</a:t>
            </a:r>
            <a:r>
              <a:rPr kumimoji="1" lang="ja-JP" altLang="en-US" dirty="0" smtClean="0"/>
              <a:t>で商品の削除をします。また、新規追加で、新たな商品を追加させる予定です。</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19</a:t>
            </a:fld>
            <a:endParaRPr kumimoji="1" lang="ja-JP" altLang="en-US"/>
          </a:p>
        </p:txBody>
      </p:sp>
    </p:spTree>
    <p:extLst>
      <p:ext uri="{BB962C8B-B14F-4D97-AF65-F5344CB8AC3E}">
        <p14:creationId xmlns:p14="http://schemas.microsoft.com/office/powerpoint/2010/main" val="372386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まずは、私たちの目的についてですが、</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a:t>
            </a:fld>
            <a:endParaRPr kumimoji="1" lang="ja-JP" altLang="en-US"/>
          </a:p>
        </p:txBody>
      </p:sp>
    </p:spTree>
    <p:extLst>
      <p:ext uri="{BB962C8B-B14F-4D97-AF65-F5344CB8AC3E}">
        <p14:creationId xmlns:p14="http://schemas.microsoft.com/office/powerpoint/2010/main" val="3941129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これからスケジュール管理の説明に入ります。上のリストボックスで時間を選び、下のテキストボックスにスケジュールを入力します。現段階ではデータは図のように入るが</a:t>
            </a:r>
            <a:r>
              <a:rPr kumimoji="1" lang="en-US" altLang="ja-JP" dirty="0" smtClean="0"/>
              <a:t>, </a:t>
            </a:r>
            <a:r>
              <a:rPr kumimoji="1" lang="ja-JP" altLang="en-US" dirty="0" smtClean="0"/>
              <a:t>どの日付をクリックしても同じ予定が入っている状態になってしまうため</a:t>
            </a:r>
            <a:r>
              <a:rPr kumimoji="1" lang="en-US" altLang="ja-JP" dirty="0" smtClean="0"/>
              <a:t>,</a:t>
            </a:r>
            <a:r>
              <a:rPr kumimoji="1" lang="ja-JP" altLang="en-US" dirty="0" smtClean="0"/>
              <a:t>日付ごとに保管できてません。</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20</a:t>
            </a:fld>
            <a:endParaRPr kumimoji="1" lang="ja-JP" altLang="en-US"/>
          </a:p>
        </p:txBody>
      </p:sp>
    </p:spTree>
    <p:extLst>
      <p:ext uri="{BB962C8B-B14F-4D97-AF65-F5344CB8AC3E}">
        <p14:creationId xmlns:p14="http://schemas.microsoft.com/office/powerpoint/2010/main" val="131890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次に、検討しているデータベースについて紹介します。まずは、収入を管理する収入台帳で、家計簿で収入を表示するのに使います。</a:t>
            </a:r>
            <a:endParaRPr kumimoji="1" lang="en-US" altLang="ja-JP" dirty="0" smtClean="0"/>
          </a:p>
          <a:p>
            <a:endParaRPr kumimoji="1" lang="en-US" altLang="ja-JP" dirty="0" smtClean="0"/>
          </a:p>
          <a:p>
            <a:r>
              <a:rPr kumimoji="1" lang="en-US" altLang="ja-JP" dirty="0" smtClean="0"/>
              <a:t>※</a:t>
            </a:r>
            <a:r>
              <a:rPr kumimoji="1" lang="ja-JP" altLang="en-US" dirty="0" smtClean="0"/>
              <a:t>表を使って、各項目の説明を入れます。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21</a:t>
            </a:fld>
            <a:endParaRPr kumimoji="1" lang="ja-JP" altLang="en-US"/>
          </a:p>
        </p:txBody>
      </p:sp>
    </p:spTree>
    <p:extLst>
      <p:ext uri="{BB962C8B-B14F-4D97-AF65-F5344CB8AC3E}">
        <p14:creationId xmlns:p14="http://schemas.microsoft.com/office/powerpoint/2010/main" val="16930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支出を管理する支出台帳</a:t>
            </a:r>
            <a:r>
              <a:rPr kumimoji="1" lang="ja-JP" altLang="en-US" dirty="0" smtClean="0"/>
              <a:t>です。まずは予稿に間違いがありました。表</a:t>
            </a:r>
            <a:r>
              <a:rPr kumimoji="1" lang="en-US" altLang="ja-JP" dirty="0" smtClean="0"/>
              <a:t>5</a:t>
            </a:r>
            <a:r>
              <a:rPr kumimoji="1" lang="ja-JP" altLang="en-US" dirty="0" smtClean="0"/>
              <a:t>の支出台帳のところが、収入台帳になっていました。訂正お願いします。家計簿</a:t>
            </a:r>
            <a:r>
              <a:rPr kumimoji="1" lang="ja-JP" altLang="en-US" dirty="0" smtClean="0"/>
              <a:t>で支出を表示するのに使います。また、収入台帳と共に使って合計金額を算出させる予定です。</a:t>
            </a:r>
          </a:p>
          <a:p>
            <a:endParaRPr kumimoji="1" lang="ja-JP" altLang="en-US" dirty="0" smtClean="0"/>
          </a:p>
          <a:p>
            <a:r>
              <a:rPr kumimoji="1" lang="en-US" altLang="ja-JP" dirty="0" smtClean="0"/>
              <a:t>※</a:t>
            </a:r>
            <a:r>
              <a:rPr kumimoji="1" lang="ja-JP" altLang="en-US" dirty="0" smtClean="0"/>
              <a:t>表を使って、各項目の説明を入れます。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22</a:t>
            </a:fld>
            <a:endParaRPr kumimoji="1" lang="ja-JP" altLang="en-US"/>
          </a:p>
        </p:txBody>
      </p:sp>
    </p:spTree>
    <p:extLst>
      <p:ext uri="{BB962C8B-B14F-4D97-AF65-F5344CB8AC3E}">
        <p14:creationId xmlns:p14="http://schemas.microsoft.com/office/powerpoint/2010/main" val="230479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スケジュールを管理するスケジュール台帳で、スケジュール管理で、でスケジュールを表示するのに使います。</a:t>
            </a:r>
          </a:p>
          <a:p>
            <a:endParaRPr kumimoji="1" lang="ja-JP" altLang="en-US" dirty="0" smtClean="0"/>
          </a:p>
          <a:p>
            <a:r>
              <a:rPr kumimoji="1" lang="en-US" altLang="ja-JP" dirty="0" smtClean="0"/>
              <a:t>※</a:t>
            </a:r>
            <a:r>
              <a:rPr kumimoji="1" lang="ja-JP" altLang="en-US" dirty="0" smtClean="0"/>
              <a:t>表を使って、各項目の説明を入れます。</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23</a:t>
            </a:fld>
            <a:endParaRPr kumimoji="1" lang="ja-JP" altLang="en-US"/>
          </a:p>
        </p:txBody>
      </p:sp>
    </p:spTree>
    <p:extLst>
      <p:ext uri="{BB962C8B-B14F-4D97-AF65-F5344CB8AC3E}">
        <p14:creationId xmlns:p14="http://schemas.microsoft.com/office/powerpoint/2010/main" val="3941397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次に、ストックを管理するストック台帳で、ストック管理で、でストックを管理するのに使います。</a:t>
            </a:r>
          </a:p>
          <a:p>
            <a:endParaRPr kumimoji="1" lang="ja-JP" altLang="en-US" dirty="0" smtClean="0"/>
          </a:p>
          <a:p>
            <a:r>
              <a:rPr kumimoji="1" lang="en-US" altLang="ja-JP" dirty="0" smtClean="0"/>
              <a:t>※</a:t>
            </a:r>
            <a:r>
              <a:rPr kumimoji="1" lang="ja-JP" altLang="en-US" dirty="0" smtClean="0"/>
              <a:t>表を使って、各項目の説明を入れます。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24</a:t>
            </a:fld>
            <a:endParaRPr kumimoji="1" lang="ja-JP" altLang="en-US"/>
          </a:p>
        </p:txBody>
      </p:sp>
    </p:spTree>
    <p:extLst>
      <p:ext uri="{BB962C8B-B14F-4D97-AF65-F5344CB8AC3E}">
        <p14:creationId xmlns:p14="http://schemas.microsoft.com/office/powerpoint/2010/main" val="2003763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これから</a:t>
            </a:r>
            <a:r>
              <a:rPr kumimoji="1" lang="en-US" altLang="ja-JP" dirty="0" smtClean="0"/>
              <a:t>Monaca</a:t>
            </a:r>
            <a:r>
              <a:rPr kumimoji="1" lang="ja-JP" altLang="en-US" dirty="0" smtClean="0"/>
              <a:t>デバッガーを使ったアプリのテストの様子をデモンストレーションで流します。</a:t>
            </a:r>
            <a:endParaRPr kumimoji="1" lang="en-US" altLang="ja-JP" dirty="0" smtClean="0"/>
          </a:p>
          <a:p>
            <a:endParaRPr kumimoji="1" lang="en-US" altLang="ja-JP" dirty="0" smtClean="0"/>
          </a:p>
          <a:p>
            <a:r>
              <a:rPr kumimoji="1" lang="en-US" altLang="ja-JP" dirty="0" smtClean="0"/>
              <a:t>※</a:t>
            </a:r>
            <a:r>
              <a:rPr kumimoji="1" lang="ja-JP" altLang="en-US" dirty="0" smtClean="0"/>
              <a:t>デモンストレーション中に</a:t>
            </a:r>
            <a:r>
              <a:rPr kumimoji="1" lang="en-US" altLang="ja-JP" dirty="0" smtClean="0"/>
              <a:t>Monaca</a:t>
            </a:r>
            <a:r>
              <a:rPr kumimoji="1" lang="ja-JP" altLang="en-US" dirty="0" smtClean="0"/>
              <a:t>デバッガーの紹介もかねて説明します。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25</a:t>
            </a:fld>
            <a:endParaRPr kumimoji="1" lang="ja-JP" altLang="en-US"/>
          </a:p>
        </p:txBody>
      </p:sp>
    </p:spTree>
    <p:extLst>
      <p:ext uri="{BB962C8B-B14F-4D97-AF65-F5344CB8AC3E}">
        <p14:creationId xmlns:p14="http://schemas.microsoft.com/office/powerpoint/2010/main" val="2096279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真田</a:t>
            </a:r>
            <a:r>
              <a:rPr kumimoji="1" lang="en-US" altLang="ja-JP" dirty="0" smtClean="0"/>
              <a:t>)</a:t>
            </a:r>
          </a:p>
          <a:p>
            <a:r>
              <a:rPr kumimoji="1" lang="ja-JP" altLang="en-US" dirty="0" smtClean="0"/>
              <a:t>今の進捗状況は、画面設計・タイトル、カレンダー画面の処理は完成しています。また、</a:t>
            </a:r>
            <a:r>
              <a:rPr kumimoji="1" lang="en-US" altLang="ja-JP" dirty="0" smtClean="0"/>
              <a:t>Monaca Cloud</a:t>
            </a:r>
            <a:r>
              <a:rPr kumimoji="1" lang="ja-JP" altLang="en-US" dirty="0" smtClean="0"/>
              <a:t>における</a:t>
            </a:r>
            <a:r>
              <a:rPr kumimoji="1" lang="en-US" altLang="ja-JP" dirty="0" smtClean="0"/>
              <a:t>PHP</a:t>
            </a:r>
            <a:r>
              <a:rPr kumimoji="1" lang="ja-JP" altLang="en-US" dirty="0" smtClean="0"/>
              <a:t>の使用が不可能であったので、</a:t>
            </a:r>
            <a:r>
              <a:rPr kumimoji="1" lang="en-US" altLang="ja-JP" dirty="0" smtClean="0"/>
              <a:t>JavaScript</a:t>
            </a:r>
            <a:r>
              <a:rPr kumimoji="1" lang="ja-JP" altLang="en-US" dirty="0" smtClean="0"/>
              <a:t>を使用したデータベースの使用方法や構築方法を勉強中です。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26</a:t>
            </a:fld>
            <a:endParaRPr kumimoji="1" lang="ja-JP" altLang="en-US"/>
          </a:p>
        </p:txBody>
      </p:sp>
    </p:spTree>
    <p:extLst>
      <p:ext uri="{BB962C8B-B14F-4D97-AF65-F5344CB8AC3E}">
        <p14:creationId xmlns:p14="http://schemas.microsoft.com/office/powerpoint/2010/main" val="347018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今後の課題は、家計簿・スケジュールの両方ともデータベースを利用するものであるため、勉強を進めている。</a:t>
            </a:r>
          </a:p>
          <a:p>
            <a:r>
              <a:rPr kumimoji="1" lang="ja-JP" altLang="en-US" dirty="0" smtClean="0"/>
              <a:t>処理のイメージはある程度考えてあるため、データベースの勉強を進め、データベースの早急な習得を出来るようにします。</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27</a:t>
            </a:fld>
            <a:endParaRPr kumimoji="1" lang="ja-JP" altLang="en-US"/>
          </a:p>
        </p:txBody>
      </p:sp>
    </p:spTree>
    <p:extLst>
      <p:ext uri="{BB962C8B-B14F-4D97-AF65-F5344CB8AC3E}">
        <p14:creationId xmlns:p14="http://schemas.microsoft.com/office/powerpoint/2010/main" val="634745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最後に、今後の活動計画に関しては、</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28</a:t>
            </a:fld>
            <a:endParaRPr kumimoji="1" lang="ja-JP" altLang="en-US"/>
          </a:p>
        </p:txBody>
      </p:sp>
    </p:spTree>
    <p:extLst>
      <p:ext uri="{BB962C8B-B14F-4D97-AF65-F5344CB8AC3E}">
        <p14:creationId xmlns:p14="http://schemas.microsoft.com/office/powerpoint/2010/main" val="1927286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この表のとおりで、</a:t>
            </a:r>
            <a:r>
              <a:rPr kumimoji="1" lang="en-US" altLang="ja-JP" dirty="0" smtClean="0"/>
              <a:t>1</a:t>
            </a:r>
            <a:r>
              <a:rPr kumimoji="1" lang="ja-JP" altLang="en-US" dirty="0" smtClean="0"/>
              <a:t>月までにデータベースの勉強・政策と共に、アプリの完成を目指します。そして、</a:t>
            </a:r>
            <a:r>
              <a:rPr kumimoji="1" lang="en-US" altLang="ja-JP" dirty="0" smtClean="0"/>
              <a:t>2</a:t>
            </a:r>
            <a:r>
              <a:rPr kumimoji="1" lang="ja-JP" altLang="en-US" dirty="0" smtClean="0"/>
              <a:t>月からアプリのテストや発表準備が出来るようにしたいです。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29</a:t>
            </a:fld>
            <a:endParaRPr kumimoji="1" lang="ja-JP" altLang="en-US"/>
          </a:p>
        </p:txBody>
      </p:sp>
    </p:spTree>
    <p:extLst>
      <p:ext uri="{BB962C8B-B14F-4D97-AF65-F5344CB8AC3E}">
        <p14:creationId xmlns:p14="http://schemas.microsoft.com/office/powerpoint/2010/main" val="127684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私達は、日頃から使っている</a:t>
            </a:r>
            <a:r>
              <a:rPr kumimoji="1" lang="en-US" altLang="ja-JP" dirty="0" smtClean="0"/>
              <a:t>Android</a:t>
            </a:r>
            <a:r>
              <a:rPr kumimoji="1" lang="ja-JP" altLang="en-US" dirty="0" smtClean="0"/>
              <a:t>のアプリがどう作られているかを知りたいと思っていました。また、授業や過去の卒業研究から</a:t>
            </a:r>
            <a:r>
              <a:rPr kumimoji="1" lang="en-US" altLang="ja-JP" dirty="0" smtClean="0"/>
              <a:t>,HTML5</a:t>
            </a:r>
            <a:r>
              <a:rPr kumimoji="1" lang="ja-JP" altLang="en-US" dirty="0" smtClean="0"/>
              <a:t>で作成出来ることを知りました。この研究等を通じて</a:t>
            </a:r>
            <a:r>
              <a:rPr kumimoji="1" lang="en-US" altLang="ja-JP" dirty="0" smtClean="0"/>
              <a:t>,HTML5</a:t>
            </a:r>
            <a:r>
              <a:rPr kumimoji="1" lang="ja-JP" altLang="en-US" dirty="0" smtClean="0"/>
              <a:t>を使ったアプリケーション作成の技術の取得を目的とします。</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3</a:t>
            </a:fld>
            <a:endParaRPr kumimoji="1" lang="ja-JP" altLang="en-US"/>
          </a:p>
        </p:txBody>
      </p:sp>
    </p:spTree>
    <p:extLst>
      <p:ext uri="{BB962C8B-B14F-4D97-AF65-F5344CB8AC3E}">
        <p14:creationId xmlns:p14="http://schemas.microsoft.com/office/powerpoint/2010/main" val="15203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a:t>
            </a:r>
            <a:r>
              <a:rPr kumimoji="1" lang="ja-JP" altLang="en-US" dirty="0" smtClean="0"/>
              <a:t>人</a:t>
            </a:r>
            <a:r>
              <a:rPr kumimoji="1" lang="en-US" altLang="ja-JP" dirty="0" smtClean="0"/>
              <a:t>)</a:t>
            </a:r>
          </a:p>
          <a:p>
            <a:r>
              <a:rPr kumimoji="1" lang="ja-JP" altLang="en-US" dirty="0" smtClean="0"/>
              <a:t>以上で発表を終わります。ご清聴ありがとうございました。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30</a:t>
            </a:fld>
            <a:endParaRPr kumimoji="1" lang="ja-JP" altLang="en-US"/>
          </a:p>
        </p:txBody>
      </p:sp>
    </p:spTree>
    <p:extLst>
      <p:ext uri="{BB962C8B-B14F-4D97-AF65-F5344CB8AC3E}">
        <p14:creationId xmlns:p14="http://schemas.microsoft.com/office/powerpoint/2010/main" val="280203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分担は、この表のとおりで、家計簿部分は真田が、スケジュール管理部分は岩舘が担当します。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4</a:t>
            </a:fld>
            <a:endParaRPr kumimoji="1" lang="ja-JP" altLang="en-US" dirty="0"/>
          </a:p>
        </p:txBody>
      </p:sp>
    </p:spTree>
    <p:extLst>
      <p:ext uri="{BB962C8B-B14F-4D97-AF65-F5344CB8AC3E}">
        <p14:creationId xmlns:p14="http://schemas.microsoft.com/office/powerpoint/2010/main" val="2735843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次に、今回の研究について説明をします。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5</a:t>
            </a:fld>
            <a:endParaRPr kumimoji="1" lang="ja-JP" altLang="en-US"/>
          </a:p>
        </p:txBody>
      </p:sp>
    </p:spTree>
    <p:extLst>
      <p:ext uri="{BB962C8B-B14F-4D97-AF65-F5344CB8AC3E}">
        <p14:creationId xmlns:p14="http://schemas.microsoft.com/office/powerpoint/2010/main" val="904454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今回作るアプリは、ハイブリッドアプリというもので、</a:t>
            </a:r>
            <a:r>
              <a:rPr kumimoji="1" lang="en-US" altLang="ja-JP" dirty="0" smtClean="0"/>
              <a:t>Web</a:t>
            </a:r>
            <a:r>
              <a:rPr kumimoji="1" lang="ja-JP" altLang="en-US" dirty="0" smtClean="0"/>
              <a:t>アプリのように</a:t>
            </a:r>
            <a:r>
              <a:rPr kumimoji="1" lang="en-US" altLang="ja-JP" dirty="0" smtClean="0"/>
              <a:t>iOS</a:t>
            </a:r>
            <a:r>
              <a:rPr kumimoji="1" lang="ja-JP" altLang="en-US" dirty="0" smtClean="0"/>
              <a:t>や</a:t>
            </a:r>
            <a:r>
              <a:rPr kumimoji="1" lang="en-US" altLang="ja-JP" dirty="0" smtClean="0"/>
              <a:t>Android</a:t>
            </a:r>
            <a:r>
              <a:rPr kumimoji="1" lang="ja-JP" altLang="en-US" dirty="0" smtClean="0"/>
              <a:t>など</a:t>
            </a:r>
            <a:r>
              <a:rPr kumimoji="1" lang="en-US" altLang="ja-JP" dirty="0" smtClean="0"/>
              <a:t>,</a:t>
            </a:r>
            <a:r>
              <a:rPr kumimoji="1" lang="ja-JP" altLang="en-US" dirty="0" smtClean="0"/>
              <a:t>マルチな</a:t>
            </a:r>
            <a:r>
              <a:rPr kumimoji="1" lang="en-US" altLang="ja-JP" dirty="0" smtClean="0"/>
              <a:t>OS</a:t>
            </a:r>
            <a:r>
              <a:rPr kumimoji="1" lang="ja-JP" altLang="en-US" dirty="0" smtClean="0"/>
              <a:t>に対応しながら</a:t>
            </a:r>
            <a:r>
              <a:rPr kumimoji="1" lang="en-US" altLang="ja-JP" dirty="0" smtClean="0"/>
              <a:t>,</a:t>
            </a:r>
            <a:r>
              <a:rPr kumimoji="1" lang="ja-JP" altLang="en-US" dirty="0" smtClean="0"/>
              <a:t>ネイティブアプリのようにカメラ等の</a:t>
            </a:r>
            <a:r>
              <a:rPr kumimoji="1" lang="en-US" altLang="ja-JP" dirty="0" smtClean="0"/>
              <a:t>OS</a:t>
            </a:r>
            <a:r>
              <a:rPr kumimoji="1" lang="ja-JP" altLang="en-US" dirty="0" smtClean="0"/>
              <a:t>の機能と連動させることが出来るアプリケーションです</a:t>
            </a:r>
            <a:r>
              <a:rPr kumimoji="1" lang="ja-JP" altLang="en-US" dirty="0" smtClean="0"/>
              <a:t>。利点については予稿をご覧ください。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6</a:t>
            </a:fld>
            <a:endParaRPr kumimoji="1" lang="ja-JP" altLang="en-US" dirty="0"/>
          </a:p>
        </p:txBody>
      </p:sp>
    </p:spTree>
    <p:extLst>
      <p:ext uri="{BB962C8B-B14F-4D97-AF65-F5344CB8AC3E}">
        <p14:creationId xmlns:p14="http://schemas.microsoft.com/office/powerpoint/2010/main" val="50041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今回使う開発環境は、アシアル株式会社が提供する、クラウドベースの開発プラットフォームである</a:t>
            </a:r>
            <a:r>
              <a:rPr kumimoji="1" lang="en-US" altLang="ja-JP" dirty="0" smtClean="0"/>
              <a:t>Monaca Cloud</a:t>
            </a:r>
            <a:r>
              <a:rPr kumimoji="1" lang="ja-JP" altLang="en-US" dirty="0" smtClean="0"/>
              <a:t>というものです。また</a:t>
            </a:r>
            <a:r>
              <a:rPr kumimoji="1" lang="ja-JP" altLang="en-US" dirty="0" smtClean="0"/>
              <a:t>、利点</a:t>
            </a:r>
            <a:r>
              <a:rPr kumimoji="1" lang="ja-JP" altLang="en-US" dirty="0" smtClean="0"/>
              <a:t>と、クラウドについての説明は、予稿にあるので後程ご覧ください。</a:t>
            </a:r>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7</a:t>
            </a:fld>
            <a:endParaRPr kumimoji="1" lang="ja-JP" altLang="en-US"/>
          </a:p>
        </p:txBody>
      </p:sp>
    </p:spTree>
    <p:extLst>
      <p:ext uri="{BB962C8B-B14F-4D97-AF65-F5344CB8AC3E}">
        <p14:creationId xmlns:p14="http://schemas.microsoft.com/office/powerpoint/2010/main" val="580240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ja-JP" altLang="en-US" dirty="0" smtClean="0"/>
              <a:t>最新版の</a:t>
            </a:r>
            <a:r>
              <a:rPr kumimoji="1" lang="en-US" altLang="ja-JP" dirty="0" smtClean="0"/>
              <a:t>Chrome</a:t>
            </a:r>
            <a:r>
              <a:rPr kumimoji="1" lang="ja-JP" altLang="en-US" dirty="0" smtClean="0"/>
              <a:t>と安定したインターネットがあれば、</a:t>
            </a:r>
            <a:r>
              <a:rPr kumimoji="1" lang="en-US" altLang="ja-JP" dirty="0" smtClean="0"/>
              <a:t>Monaca Cloud</a:t>
            </a:r>
            <a:r>
              <a:rPr kumimoji="1" lang="ja-JP" altLang="en-US" dirty="0" smtClean="0"/>
              <a:t>を使って開発が出来ます。</a:t>
            </a:r>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8</a:t>
            </a:fld>
            <a:endParaRPr kumimoji="1" lang="ja-JP" altLang="en-US" dirty="0"/>
          </a:p>
        </p:txBody>
      </p:sp>
    </p:spTree>
    <p:extLst>
      <p:ext uri="{BB962C8B-B14F-4D97-AF65-F5344CB8AC3E}">
        <p14:creationId xmlns:p14="http://schemas.microsoft.com/office/powerpoint/2010/main" val="2293078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岩舘</a:t>
            </a:r>
            <a:r>
              <a:rPr kumimoji="1" lang="en-US" altLang="ja-JP" dirty="0" smtClean="0"/>
              <a:t>)</a:t>
            </a:r>
          </a:p>
          <a:p>
            <a:r>
              <a:rPr kumimoji="1" lang="en-US" altLang="ja-JP" dirty="0" smtClean="0"/>
              <a:t>Monaca </a:t>
            </a:r>
            <a:r>
              <a:rPr kumimoji="1" lang="ja-JP" altLang="en-US" dirty="0" smtClean="0"/>
              <a:t>デバッガー、ビルドアプリは</a:t>
            </a:r>
            <a:r>
              <a:rPr kumimoji="1" lang="en-US" altLang="ja-JP" dirty="0" smtClean="0"/>
              <a:t>Android4.0</a:t>
            </a:r>
            <a:r>
              <a:rPr kumimoji="1" lang="ja-JP" altLang="en-US" dirty="0" smtClean="0"/>
              <a:t>以上に対応しています。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CAE1E83-CB80-432B-8664-754A57D88847}" type="slidenum">
              <a:rPr kumimoji="1" lang="ja-JP" altLang="en-US" smtClean="0"/>
              <a:t>9</a:t>
            </a:fld>
            <a:endParaRPr kumimoji="1" lang="ja-JP" altLang="en-US"/>
          </a:p>
        </p:txBody>
      </p:sp>
    </p:spTree>
    <p:extLst>
      <p:ext uri="{BB962C8B-B14F-4D97-AF65-F5344CB8AC3E}">
        <p14:creationId xmlns:p14="http://schemas.microsoft.com/office/powerpoint/2010/main" val="3542407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タイトル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17" name="サブタイトル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smtClean="0"/>
              <a:t>マスター サブタイトルの書式設定</a:t>
            </a:r>
            <a:endParaRPr kumimoji="0" lang="en-US"/>
          </a:p>
        </p:txBody>
      </p:sp>
      <p:grpSp>
        <p:nvGrpSpPr>
          <p:cNvPr id="2" name="グループ化 1"/>
          <p:cNvGrpSpPr/>
          <p:nvPr/>
        </p:nvGrpSpPr>
        <p:grpSpPr>
          <a:xfrm>
            <a:off x="-3765" y="4953000"/>
            <a:ext cx="9147765" cy="1912088"/>
            <a:chOff x="-3765" y="4832896"/>
            <a:chExt cx="9147765" cy="2032192"/>
          </a:xfrm>
        </p:grpSpPr>
        <p:sp>
          <p:nvSpPr>
            <p:cNvPr id="7" name="フリーフォーム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フリーフォーム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フリーフォーム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コネクタ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付プレースホルダー 29"/>
          <p:cNvSpPr>
            <a:spLocks noGrp="1"/>
          </p:cNvSpPr>
          <p:nvPr>
            <p:ph type="dt" sz="half" idx="10"/>
          </p:nvPr>
        </p:nvSpPr>
        <p:spPr/>
        <p:txBody>
          <a:bodyPr/>
          <a:lstStyle>
            <a:lvl1pPr>
              <a:defRPr>
                <a:solidFill>
                  <a:srgbClr val="FFFFFF"/>
                </a:solidFill>
              </a:defRPr>
            </a:lvl1pPr>
            <a:extLst/>
          </a:lstStyle>
          <a:p>
            <a:fld id="{5E755325-745B-43AD-92F7-068BD02AFD8E}" type="datetimeFigureOut">
              <a:rPr kumimoji="1" lang="ja-JP" altLang="en-US" smtClean="0"/>
              <a:t>2016/12/21</a:t>
            </a:fld>
            <a:endParaRPr kumimoji="1" lang="ja-JP" altLang="en-US"/>
          </a:p>
        </p:txBody>
      </p:sp>
      <p:sp>
        <p:nvSpPr>
          <p:cNvPr id="19" name="フッター プレースホルダー 18"/>
          <p:cNvSpPr>
            <a:spLocks noGrp="1"/>
          </p:cNvSpPr>
          <p:nvPr>
            <p:ph type="ftr" sz="quarter" idx="11"/>
          </p:nvPr>
        </p:nvSpPr>
        <p:spPr/>
        <p:txBody>
          <a:bodyPr/>
          <a:lstStyle>
            <a:lvl1pPr>
              <a:defRPr>
                <a:solidFill>
                  <a:schemeClr val="accent1">
                    <a:tint val="20000"/>
                  </a:schemeClr>
                </a:solidFill>
              </a:defRPr>
            </a:lvl1pPr>
            <a:extLst/>
          </a:lstStyle>
          <a:p>
            <a:endParaRPr kumimoji="1" lang="ja-JP" altLang="en-US"/>
          </a:p>
        </p:txBody>
      </p:sp>
      <p:sp>
        <p:nvSpPr>
          <p:cNvPr id="27" name="スライド番号プレースホルダー 26"/>
          <p:cNvSpPr>
            <a:spLocks noGrp="1"/>
          </p:cNvSpPr>
          <p:nvPr>
            <p:ph type="sldNum" sz="quarter" idx="12"/>
          </p:nvPr>
        </p:nvSpPr>
        <p:spPr/>
        <p:txBody>
          <a:bodyPr/>
          <a:lstStyle>
            <a:lvl1pPr>
              <a:defRPr>
                <a:solidFill>
                  <a:srgbClr val="FFFFFF"/>
                </a:solidFill>
              </a:defRPr>
            </a:lvl1pPr>
            <a:extLst/>
          </a:lstStyle>
          <a:p>
            <a:fld id="{4F5AA20D-46AA-48D0-8BF4-A33BEC53755F}" type="slidenum">
              <a:rPr kumimoji="1" lang="ja-JP" altLang="en-US" smtClean="0"/>
              <a:t>‹#›</a:t>
            </a:fld>
            <a:endParaRPr kumimoji="1" lang="ja-JP" altLang="en-US"/>
          </a:p>
        </p:txBody>
      </p:sp>
    </p:spTree>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1481329"/>
            <a:ext cx="8229600" cy="4386071"/>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Tree>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0"/>
            <a:ext cx="1777470" cy="5592761"/>
          </a:xfrm>
        </p:spPr>
        <p:txBody>
          <a:bodyPr vert="eaVert"/>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41"/>
            <a:ext cx="6324600" cy="5592760"/>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Tree>
  </p:cSld>
  <p:clrMapOvr>
    <a:masterClrMapping/>
  </p:clrMapOvr>
  <p:transition spd="slow">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
        <p:nvSpPr>
          <p:cNvPr id="7" name="タイトル 6"/>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
        <p:nvSpPr>
          <p:cNvPr id="8" name="タイトル 7"/>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8229600" cy="1143000"/>
          </a:xfrm>
        </p:spPr>
        <p:txBody>
          <a:bodyPr anchor="ctr"/>
          <a:lstStyle>
            <a:lvl1pPr>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5" name="コンテンツ プレースホルダー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コンテンツ プレースホルダー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8" name="フッター プレースホルダー 7"/>
          <p:cNvSpPr>
            <a:spLocks noGrp="1"/>
          </p:cNvSpPr>
          <p:nvPr>
            <p:ph type="ftr" sz="quarter" idx="11"/>
          </p:nvPr>
        </p:nvSpPr>
        <p:spPr/>
        <p:txBody>
          <a:bodyPr/>
          <a:lstStyle>
            <a:extLst/>
          </a:lstStyle>
          <a:p>
            <a:endParaRPr kumimoji="1" lang="ja-JP" altLang="en-US"/>
          </a:p>
        </p:txBody>
      </p:sp>
      <p:sp>
        <p:nvSpPr>
          <p:cNvPr id="9" name="スライド番号プレースホルダー 8"/>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4" name="フッター プレースホルダー 3"/>
          <p:cNvSpPr>
            <a:spLocks noGrp="1"/>
          </p:cNvSpPr>
          <p:nvPr>
            <p:ph type="ftr" sz="quarter" idx="11"/>
          </p:nvPr>
        </p:nvSpPr>
        <p:spPr/>
        <p:txBody>
          <a:bodyPr/>
          <a:lstStyle>
            <a:extLst/>
          </a:lstStyle>
          <a:p>
            <a:endParaRPr kumimoji="1" lang="ja-JP" altLang="en-US"/>
          </a:p>
        </p:txBody>
      </p:sp>
      <p:sp>
        <p:nvSpPr>
          <p:cNvPr id="5" name="スライド番号プレースホルダー 4"/>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
        <p:nvSpPr>
          <p:cNvPr id="6" name="タイトル 5"/>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extLst/>
          </a:lstStyle>
          <a:p>
            <a:fld id="{5E755325-745B-43AD-92F7-068BD02AFD8E}" type="datetimeFigureOut">
              <a:rPr kumimoji="1" lang="ja-JP" altLang="en-US" smtClean="0"/>
              <a:t>2016/12/21</a:t>
            </a:fld>
            <a:endParaRPr kumimoji="1" lang="ja-JP" altLang="en-US"/>
          </a:p>
        </p:txBody>
      </p:sp>
      <p:sp>
        <p:nvSpPr>
          <p:cNvPr id="3" name="フッター プレースホルダー 2"/>
          <p:cNvSpPr>
            <a:spLocks noGrp="1"/>
          </p:cNvSpPr>
          <p:nvPr>
            <p:ph type="ftr" sz="quarter" idx="11"/>
          </p:nvPr>
        </p:nvSpPr>
        <p:spPr/>
        <p:txBody>
          <a:bodyPr/>
          <a:lstStyle>
            <a:extLst/>
          </a:lstStyle>
          <a:p>
            <a:endParaRPr kumimoji="1" lang="ja-JP" altLang="en-US"/>
          </a:p>
        </p:txBody>
      </p:sp>
      <p:sp>
        <p:nvSpPr>
          <p:cNvPr id="4" name="スライド番号プレースホルダー 3"/>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Tree>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a:xfrm>
            <a:off x="6727032" y="6407944"/>
            <a:ext cx="1920240" cy="365760"/>
          </a:xfrm>
        </p:spPr>
        <p:txBody>
          <a:bodyPr/>
          <a:lstStyle>
            <a:extLst/>
          </a:lstStyle>
          <a:p>
            <a:fld id="{5E755325-745B-43AD-92F7-068BD02AFD8E}" type="datetimeFigureOut">
              <a:rPr kumimoji="1" lang="ja-JP" altLang="en-US" smtClean="0"/>
              <a:t>2016/12/21</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4F5AA20D-46AA-48D0-8BF4-A33BEC53755F}"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smtClean="0"/>
              <a:t>マスター テキストの書式設定</a:t>
            </a:r>
          </a:p>
        </p:txBody>
      </p:sp>
      <p:sp>
        <p:nvSpPr>
          <p:cNvPr id="3" name="図プレースホルダー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smtClean="0"/>
              <a:t>アイコンをクリックして図を追加</a:t>
            </a:r>
            <a:endParaRPr kumimoji="0" lang="en-US" dirty="0"/>
          </a:p>
        </p:txBody>
      </p:sp>
      <p:sp>
        <p:nvSpPr>
          <p:cNvPr id="5" name="日付プレースホルダー 4"/>
          <p:cNvSpPr>
            <a:spLocks noGrp="1"/>
          </p:cNvSpPr>
          <p:nvPr>
            <p:ph type="dt" sz="half" idx="10"/>
          </p:nvPr>
        </p:nvSpPr>
        <p:spPr/>
        <p:txBody>
          <a:bodyPr/>
          <a:lstStyle>
            <a:lvl1pPr>
              <a:defRPr>
                <a:solidFill>
                  <a:schemeClr val="tx1"/>
                </a:solidFill>
              </a:defRPr>
            </a:lvl1pPr>
            <a:extLst/>
          </a:lstStyle>
          <a:p>
            <a:fld id="{5E755325-745B-43AD-92F7-068BD02AFD8E}" type="datetimeFigureOut">
              <a:rPr kumimoji="1" lang="ja-JP" altLang="en-US" smtClean="0"/>
              <a:t>2016/12/21</a:t>
            </a:fld>
            <a:endParaRPr kumimoji="1" lang="ja-JP" altLang="en-US"/>
          </a:p>
        </p:txBody>
      </p:sp>
      <p:sp>
        <p:nvSpPr>
          <p:cNvPr id="6" name="フッター プレースホルダー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ー 6"/>
          <p:cNvSpPr>
            <a:spLocks noGrp="1"/>
          </p:cNvSpPr>
          <p:nvPr>
            <p:ph type="sldNum" sz="quarter" idx="12"/>
          </p:nvPr>
        </p:nvSpPr>
        <p:spPr/>
        <p:txBody>
          <a:bodyPr/>
          <a:lstStyle>
            <a:lvl1pPr>
              <a:defRPr>
                <a:solidFill>
                  <a:schemeClr val="tx1"/>
                </a:solidFill>
              </a:defRPr>
            </a:lvl1pPr>
            <a:extLst/>
          </a:lstStyle>
          <a:p>
            <a:fld id="{4F5AA20D-46AA-48D0-8BF4-A33BEC53755F}" type="slidenum">
              <a:rPr kumimoji="1" lang="ja-JP" altLang="en-US" smtClean="0"/>
              <a:t>‹#›</a:t>
            </a:fld>
            <a:endParaRPr kumimoji="1" lang="ja-JP" altLang="en-US"/>
          </a:p>
        </p:txBody>
      </p:sp>
      <p:sp>
        <p:nvSpPr>
          <p:cNvPr id="2" name="タイトル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smtClean="0"/>
              <a:t>マスター タイトルの書式設定</a:t>
            </a:r>
            <a:endParaRPr kumimoji="0" lang="en-US"/>
          </a:p>
        </p:txBody>
      </p:sp>
      <p:sp>
        <p:nvSpPr>
          <p:cNvPr id="8" name="フリーフォーム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フリーフォーム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コネクタ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フリーフォーム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フリーフォーム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コネクタ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タイトル プレースホルダー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ja-JP" altLang="en-US" smtClean="0"/>
              <a:t>マスター タイトルの書式設定</a:t>
            </a:r>
            <a:endParaRPr kumimoji="0" lang="en-US"/>
          </a:p>
        </p:txBody>
      </p:sp>
      <p:sp>
        <p:nvSpPr>
          <p:cNvPr id="30" name="テキスト プレースホルダー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日付プレースホルダー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E755325-745B-43AD-92F7-068BD02AFD8E}" type="datetimeFigureOut">
              <a:rPr kumimoji="1" lang="ja-JP" altLang="en-US" smtClean="0"/>
              <a:t>2016/12/21</a:t>
            </a:fld>
            <a:endParaRPr kumimoji="1" lang="ja-JP" altLang="en-US"/>
          </a:p>
        </p:txBody>
      </p:sp>
      <p:sp>
        <p:nvSpPr>
          <p:cNvPr id="22" name="フッター プレースホルダー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a:p>
        </p:txBody>
      </p:sp>
      <p:sp>
        <p:nvSpPr>
          <p:cNvPr id="18" name="スライド番号プレースホルダー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F5AA20D-46AA-48D0-8BF4-A33BEC53755F}"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spd="slow">
    <p:wipe/>
  </p:transition>
  <p:timing>
    <p:tnLst>
      <p:par>
        <p:cTn id="1" dur="indefinite" restart="never" nodeType="tmRoot"/>
      </p:par>
    </p:tnLst>
  </p:timing>
  <p:txStyles>
    <p:titleStyle>
      <a:lvl1pPr algn="l" rtl="0" eaLnBrk="1" latinLnBrk="0" hangingPunct="1">
        <a:spcBef>
          <a:spcPct val="0"/>
        </a:spcBef>
        <a:buNone/>
        <a:defRPr kumimoji="1"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dirty="0" smtClean="0"/>
              <a:t>9.HTML5</a:t>
            </a:r>
            <a:r>
              <a:rPr lang="ja-JP" altLang="en-US" dirty="0"/>
              <a:t>を使った</a:t>
            </a:r>
            <a:r>
              <a:rPr lang="en-US" altLang="ja-JP" dirty="0"/>
              <a:t>Android</a:t>
            </a:r>
            <a:r>
              <a:rPr lang="ja-JP" altLang="en-US" dirty="0"/>
              <a:t>アプリ</a:t>
            </a:r>
            <a:endParaRPr kumimoji="1" lang="ja-JP" altLang="en-US" dirty="0"/>
          </a:p>
        </p:txBody>
      </p:sp>
      <p:sp>
        <p:nvSpPr>
          <p:cNvPr id="3" name="サブタイトル 2"/>
          <p:cNvSpPr>
            <a:spLocks noGrp="1"/>
          </p:cNvSpPr>
          <p:nvPr>
            <p:ph type="subTitle" idx="1"/>
          </p:nvPr>
        </p:nvSpPr>
        <p:spPr/>
        <p:txBody>
          <a:bodyPr>
            <a:normAutofit fontScale="92500" lnSpcReduction="20000"/>
          </a:bodyPr>
          <a:lstStyle/>
          <a:p>
            <a:r>
              <a:rPr lang="ja-JP" altLang="en-US" sz="2800" dirty="0" smtClean="0"/>
              <a:t>～家計簿</a:t>
            </a:r>
            <a:r>
              <a:rPr lang="en-US" altLang="ja-JP" sz="2800" dirty="0" smtClean="0"/>
              <a:t>+</a:t>
            </a:r>
            <a:r>
              <a:rPr lang="ja-JP" altLang="en-US" sz="2800" dirty="0" smtClean="0"/>
              <a:t>スケジュール管理アプリ～</a:t>
            </a:r>
            <a:endParaRPr lang="en-US" altLang="ja-JP" sz="2800" dirty="0" smtClean="0"/>
          </a:p>
          <a:p>
            <a:r>
              <a:rPr lang="ja-JP" altLang="en-US" sz="2800" dirty="0"/>
              <a:t>情報</a:t>
            </a:r>
            <a:r>
              <a:rPr lang="ja-JP" altLang="en-US" sz="2800" dirty="0" smtClean="0"/>
              <a:t>技術科</a:t>
            </a:r>
            <a:r>
              <a:rPr lang="en-US" altLang="ja-JP" sz="2800" dirty="0" smtClean="0"/>
              <a:t>2</a:t>
            </a:r>
            <a:r>
              <a:rPr lang="ja-JP" altLang="en-US" sz="2800" dirty="0" smtClean="0"/>
              <a:t>年  真田 雅紀・岩舘 </a:t>
            </a:r>
            <a:r>
              <a:rPr lang="ja-JP" altLang="en-US" sz="2800" dirty="0"/>
              <a:t>悠</a:t>
            </a:r>
            <a:r>
              <a:rPr lang="ja-JP" altLang="en-US" sz="2800" dirty="0" smtClean="0"/>
              <a:t>太</a:t>
            </a:r>
            <a:endParaRPr lang="en-US" altLang="ja-JP" sz="2800" dirty="0" smtClean="0"/>
          </a:p>
          <a:p>
            <a:r>
              <a:rPr lang="ja-JP" altLang="en-US" sz="2800" dirty="0"/>
              <a:t>担当</a:t>
            </a:r>
            <a:r>
              <a:rPr lang="ja-JP" altLang="en-US" sz="2800" dirty="0" smtClean="0"/>
              <a:t>教員  小野 陽子</a:t>
            </a:r>
            <a:endParaRPr lang="en-US" altLang="ja-JP" dirty="0"/>
          </a:p>
        </p:txBody>
      </p:sp>
    </p:spTree>
    <p:extLst>
      <p:ext uri="{BB962C8B-B14F-4D97-AF65-F5344CB8AC3E}">
        <p14:creationId xmlns:p14="http://schemas.microsoft.com/office/powerpoint/2010/main" val="28049524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0" indent="0">
              <a:buNone/>
            </a:pPr>
            <a:r>
              <a:rPr lang="ja-JP" altLang="en-US" sz="2800" dirty="0" smtClean="0"/>
              <a:t>以下の言語を使用する</a:t>
            </a:r>
            <a:endParaRPr lang="en-US" altLang="ja-JP" sz="2800" dirty="0"/>
          </a:p>
          <a:p>
            <a:pPr marL="457200" indent="-457200"/>
            <a:r>
              <a:rPr lang="en-US" altLang="ja-JP" sz="2600" dirty="0" smtClean="0"/>
              <a:t>HTML5</a:t>
            </a:r>
            <a:endParaRPr lang="en-US" altLang="ja-JP" sz="2600" dirty="0"/>
          </a:p>
          <a:p>
            <a:pPr marL="457200" indent="-457200"/>
            <a:r>
              <a:rPr lang="en-US" altLang="ja-JP" sz="2600" dirty="0" smtClean="0"/>
              <a:t>CSS</a:t>
            </a:r>
            <a:endParaRPr lang="en-US" altLang="ja-JP" sz="2600" dirty="0"/>
          </a:p>
          <a:p>
            <a:pPr marL="457200" indent="-457200"/>
            <a:r>
              <a:rPr lang="en-US" altLang="ja-JP" sz="2600" dirty="0" smtClean="0"/>
              <a:t>JavaScript</a:t>
            </a:r>
            <a:endParaRPr kumimoji="1" lang="ja-JP" altLang="en-US" sz="2600" dirty="0"/>
          </a:p>
        </p:txBody>
      </p:sp>
      <p:sp>
        <p:nvSpPr>
          <p:cNvPr id="3" name="タイトル 2"/>
          <p:cNvSpPr>
            <a:spLocks noGrp="1"/>
          </p:cNvSpPr>
          <p:nvPr>
            <p:ph type="title"/>
          </p:nvPr>
        </p:nvSpPr>
        <p:spPr/>
        <p:txBody>
          <a:bodyPr/>
          <a:lstStyle/>
          <a:p>
            <a:r>
              <a:rPr lang="ja-JP" altLang="en-US" dirty="0"/>
              <a:t>使用言語</a:t>
            </a:r>
            <a:endParaRPr kumimoji="1" lang="ja-JP" altLang="en-US" dirty="0"/>
          </a:p>
        </p:txBody>
      </p:sp>
    </p:spTree>
    <p:extLst>
      <p:ext uri="{BB962C8B-B14F-4D97-AF65-F5344CB8AC3E}">
        <p14:creationId xmlns:p14="http://schemas.microsoft.com/office/powerpoint/2010/main" val="44969532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pPr marL="109728" indent="0">
              <a:buNone/>
            </a:pPr>
            <a:r>
              <a:rPr lang="ja-JP" altLang="en-US" sz="2800" dirty="0"/>
              <a:t>以下の言語を使用する</a:t>
            </a:r>
          </a:p>
          <a:p>
            <a:r>
              <a:rPr lang="ja-JP" altLang="en-US" sz="2800" dirty="0" smtClean="0"/>
              <a:t>端末室</a:t>
            </a:r>
            <a:r>
              <a:rPr lang="ja-JP" altLang="en-US" sz="2800" dirty="0"/>
              <a:t>のパソコン</a:t>
            </a:r>
          </a:p>
          <a:p>
            <a:r>
              <a:rPr lang="ja-JP" altLang="en-US" sz="2800" dirty="0"/>
              <a:t>学校の</a:t>
            </a:r>
            <a:r>
              <a:rPr lang="en-US" altLang="ja-JP" sz="2800" dirty="0"/>
              <a:t>NEXUS7</a:t>
            </a:r>
            <a:r>
              <a:rPr lang="ja-JP" altLang="en-US" sz="2800" dirty="0"/>
              <a:t>の</a:t>
            </a:r>
            <a:r>
              <a:rPr lang="en-US" altLang="ja-JP" sz="2800" dirty="0"/>
              <a:t>Android4.0</a:t>
            </a:r>
            <a:r>
              <a:rPr lang="ja-JP" altLang="en-US" sz="2800" dirty="0"/>
              <a:t>と</a:t>
            </a:r>
            <a:r>
              <a:rPr lang="en-US" altLang="ja-JP" sz="2800" dirty="0"/>
              <a:t>5.0</a:t>
            </a:r>
          </a:p>
        </p:txBody>
      </p:sp>
      <p:sp>
        <p:nvSpPr>
          <p:cNvPr id="2" name="タイトル 1"/>
          <p:cNvSpPr>
            <a:spLocks noGrp="1"/>
          </p:cNvSpPr>
          <p:nvPr>
            <p:ph type="title"/>
          </p:nvPr>
        </p:nvSpPr>
        <p:spPr/>
        <p:txBody>
          <a:bodyPr>
            <a:normAutofit/>
          </a:bodyPr>
          <a:lstStyle/>
          <a:p>
            <a:r>
              <a:rPr lang="ja-JP" altLang="en-US" dirty="0" smtClean="0"/>
              <a:t>使用</a:t>
            </a:r>
            <a:r>
              <a:rPr lang="ja-JP" altLang="en-US" dirty="0"/>
              <a:t>機材</a:t>
            </a:r>
            <a:endParaRPr kumimoji="1" lang="ja-JP" altLang="en-US" dirty="0"/>
          </a:p>
        </p:txBody>
      </p:sp>
    </p:spTree>
    <p:extLst>
      <p:ext uri="{BB962C8B-B14F-4D97-AF65-F5344CB8AC3E}">
        <p14:creationId xmlns:p14="http://schemas.microsoft.com/office/powerpoint/2010/main" val="230231401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a:t>
            </a:r>
            <a:r>
              <a:rPr lang="ja-JP" altLang="en-US" dirty="0"/>
              <a:t>各画面の説明・進捗状況</a:t>
            </a:r>
            <a:endParaRPr kumimoji="1" lang="ja-JP" altLang="en-US" dirty="0"/>
          </a:p>
        </p:txBody>
      </p:sp>
    </p:spTree>
    <p:extLst>
      <p:ext uri="{BB962C8B-B14F-4D97-AF65-F5344CB8AC3E}">
        <p14:creationId xmlns:p14="http://schemas.microsoft.com/office/powerpoint/2010/main" val="346077020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タイトル画面</a:t>
            </a:r>
            <a:endParaRPr kumimoji="1" lang="ja-JP" altLang="en-US" dirty="0"/>
          </a:p>
        </p:txBody>
      </p:sp>
      <p:pic>
        <p:nvPicPr>
          <p:cNvPr id="6" name="コンテンツ プレースホルダー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8" name="コンテンツ プレースホルダー 4"/>
          <p:cNvSpPr txBox="1">
            <a:spLocks/>
          </p:cNvSpPr>
          <p:nvPr/>
        </p:nvSpPr>
        <p:spPr>
          <a:xfrm>
            <a:off x="4800600" y="2385024"/>
            <a:ext cx="3636000" cy="1224000"/>
          </a:xfrm>
          <a:prstGeom prst="wedgeEllipseCallout">
            <a:avLst>
              <a:gd name="adj1" fmla="val -113556"/>
              <a:gd name="adj2" fmla="val -83736"/>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r>
              <a:rPr lang="ja-JP" altLang="en-US" dirty="0" smtClean="0"/>
              <a:t>押すとアプリが開始される</a:t>
            </a:r>
            <a:endParaRPr lang="ja-JP" altLang="en-US" dirty="0"/>
          </a:p>
        </p:txBody>
      </p:sp>
    </p:spTree>
    <p:extLst>
      <p:ext uri="{BB962C8B-B14F-4D97-AF65-F5344CB8AC3E}">
        <p14:creationId xmlns:p14="http://schemas.microsoft.com/office/powerpoint/2010/main" val="18115122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カレンダー画面</a:t>
            </a:r>
            <a:endParaRPr kumimoji="1" lang="ja-JP" altLang="en-US" dirty="0"/>
          </a:p>
        </p:txBody>
      </p:sp>
      <p:pic>
        <p:nvPicPr>
          <p:cNvPr id="7" name="コンテンツ プレースホルダー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3" name="コンテンツ プレースホルダー 4"/>
          <p:cNvSpPr txBox="1">
            <a:spLocks/>
          </p:cNvSpPr>
          <p:nvPr/>
        </p:nvSpPr>
        <p:spPr>
          <a:xfrm>
            <a:off x="4648200" y="2132856"/>
            <a:ext cx="2952000" cy="684000"/>
          </a:xfrm>
          <a:prstGeom prst="wedgeEllipseCallout">
            <a:avLst>
              <a:gd name="adj1" fmla="val -104407"/>
              <a:gd name="adj2" fmla="val -14817"/>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年月の選択</a:t>
            </a:r>
            <a:endParaRPr lang="ja-JP" altLang="en-US" dirty="0"/>
          </a:p>
        </p:txBody>
      </p:sp>
      <p:sp>
        <p:nvSpPr>
          <p:cNvPr id="14" name="コンテンツ プレースホルダー 4"/>
          <p:cNvSpPr txBox="1">
            <a:spLocks/>
          </p:cNvSpPr>
          <p:nvPr/>
        </p:nvSpPr>
        <p:spPr>
          <a:xfrm>
            <a:off x="4644008" y="2924944"/>
            <a:ext cx="2916000" cy="1224000"/>
          </a:xfrm>
          <a:prstGeom prst="wedgeEllipseCallout">
            <a:avLst>
              <a:gd name="adj1" fmla="val -132488"/>
              <a:gd name="adj2" fmla="val -29179"/>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それぞれの画面に移動</a:t>
            </a:r>
            <a:endParaRPr lang="ja-JP" altLang="en-US" dirty="0"/>
          </a:p>
        </p:txBody>
      </p:sp>
      <p:sp>
        <p:nvSpPr>
          <p:cNvPr id="15" name="コンテンツ プレースホルダー 4"/>
          <p:cNvSpPr txBox="1">
            <a:spLocks/>
          </p:cNvSpPr>
          <p:nvPr/>
        </p:nvSpPr>
        <p:spPr>
          <a:xfrm>
            <a:off x="4644008" y="4221088"/>
            <a:ext cx="3096000" cy="1224000"/>
          </a:xfrm>
          <a:prstGeom prst="wedgeEllipseCallout">
            <a:avLst>
              <a:gd name="adj1" fmla="val -119885"/>
              <a:gd name="adj2" fmla="val -85662"/>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カレンダーを今月に更新</a:t>
            </a:r>
            <a:endParaRPr lang="ja-JP" altLang="en-US" dirty="0"/>
          </a:p>
        </p:txBody>
      </p:sp>
      <p:sp>
        <p:nvSpPr>
          <p:cNvPr id="16" name="コンテンツ プレースホルダー 4"/>
          <p:cNvSpPr txBox="1">
            <a:spLocks/>
          </p:cNvSpPr>
          <p:nvPr/>
        </p:nvSpPr>
        <p:spPr>
          <a:xfrm>
            <a:off x="4644008" y="6093296"/>
            <a:ext cx="3924000" cy="684000"/>
          </a:xfrm>
          <a:prstGeom prst="wedgeEllipseCallout">
            <a:avLst>
              <a:gd name="adj1" fmla="val -104916"/>
              <a:gd name="adj2" fmla="val -348932"/>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確認画面に移動</a:t>
            </a:r>
            <a:endParaRPr lang="ja-JP" altLang="en-US" dirty="0"/>
          </a:p>
        </p:txBody>
      </p:sp>
      <p:sp>
        <p:nvSpPr>
          <p:cNvPr id="17" name="コンテンツ プレースホルダー 4"/>
          <p:cNvSpPr txBox="1">
            <a:spLocks/>
          </p:cNvSpPr>
          <p:nvPr/>
        </p:nvSpPr>
        <p:spPr>
          <a:xfrm>
            <a:off x="4644008" y="260648"/>
            <a:ext cx="3780000" cy="1764000"/>
          </a:xfrm>
          <a:prstGeom prst="wedgeEllipseCallout">
            <a:avLst>
              <a:gd name="adj1" fmla="val -120706"/>
              <a:gd name="adj2" fmla="val 49079"/>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家計簿かスケジュール管理のどちらかを選択</a:t>
            </a:r>
            <a:endParaRPr lang="ja-JP" altLang="en-US" dirty="0"/>
          </a:p>
        </p:txBody>
      </p:sp>
    </p:spTree>
    <p:extLst>
      <p:ext uri="{BB962C8B-B14F-4D97-AF65-F5344CB8AC3E}">
        <p14:creationId xmlns:p14="http://schemas.microsoft.com/office/powerpoint/2010/main" val="2114913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家計簿画面</a:t>
            </a:r>
            <a:endParaRPr kumimoji="1" lang="ja-JP" altLang="en-US" dirty="0"/>
          </a:p>
        </p:txBody>
      </p:sp>
      <p:pic>
        <p:nvPicPr>
          <p:cNvPr id="4" name="コンテンツ プレースホルダー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3" name="コンテンツ プレースホルダー 4"/>
          <p:cNvSpPr txBox="1">
            <a:spLocks/>
          </p:cNvSpPr>
          <p:nvPr/>
        </p:nvSpPr>
        <p:spPr>
          <a:xfrm>
            <a:off x="4648200" y="2240944"/>
            <a:ext cx="2952000" cy="684000"/>
          </a:xfrm>
          <a:prstGeom prst="wedgeEllipseCallout">
            <a:avLst>
              <a:gd name="adj1" fmla="val -77457"/>
              <a:gd name="adj2" fmla="val -31622"/>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金額の表示</a:t>
            </a:r>
            <a:endParaRPr lang="ja-JP" altLang="en-US" dirty="0"/>
          </a:p>
        </p:txBody>
      </p:sp>
      <p:sp>
        <p:nvSpPr>
          <p:cNvPr id="14" name="コンテンツ プレースホルダー 4"/>
          <p:cNvSpPr txBox="1">
            <a:spLocks/>
          </p:cNvSpPr>
          <p:nvPr/>
        </p:nvSpPr>
        <p:spPr>
          <a:xfrm>
            <a:off x="4648200" y="3033032"/>
            <a:ext cx="3960000" cy="684000"/>
          </a:xfrm>
          <a:prstGeom prst="wedgeEllipseCallout">
            <a:avLst>
              <a:gd name="adj1" fmla="val -103630"/>
              <a:gd name="adj2" fmla="val -90504"/>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None/>
            </a:pPr>
            <a:r>
              <a:rPr lang="ja-JP" altLang="en-US" dirty="0"/>
              <a:t>編集画面へ移動</a:t>
            </a:r>
          </a:p>
        </p:txBody>
      </p:sp>
      <p:sp>
        <p:nvSpPr>
          <p:cNvPr id="15" name="コンテンツ プレースホルダー 4"/>
          <p:cNvSpPr txBox="1">
            <a:spLocks/>
          </p:cNvSpPr>
          <p:nvPr/>
        </p:nvSpPr>
        <p:spPr>
          <a:xfrm>
            <a:off x="4648200" y="3825120"/>
            <a:ext cx="4038600" cy="684000"/>
          </a:xfrm>
          <a:prstGeom prst="wedgeEllipseCallout">
            <a:avLst>
              <a:gd name="adj1" fmla="val -100204"/>
              <a:gd name="adj2" fmla="val 32069"/>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None/>
            </a:pPr>
            <a:r>
              <a:rPr lang="ja-JP" altLang="en-US" dirty="0"/>
              <a:t>確認画面へ移動</a:t>
            </a:r>
          </a:p>
        </p:txBody>
      </p:sp>
      <p:sp>
        <p:nvSpPr>
          <p:cNvPr id="16" name="コンテンツ プレースホルダー 4"/>
          <p:cNvSpPr txBox="1">
            <a:spLocks/>
          </p:cNvSpPr>
          <p:nvPr/>
        </p:nvSpPr>
        <p:spPr>
          <a:xfrm>
            <a:off x="4648200" y="4617240"/>
            <a:ext cx="3456000" cy="1224000"/>
          </a:xfrm>
          <a:prstGeom prst="wedgeEllipseCallout">
            <a:avLst>
              <a:gd name="adj1" fmla="val -111635"/>
              <a:gd name="adj2" fmla="val -45175"/>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ストック管理画面へ移動</a:t>
            </a:r>
            <a:endParaRPr lang="ja-JP" altLang="en-US" dirty="0"/>
          </a:p>
        </p:txBody>
      </p:sp>
      <p:sp>
        <p:nvSpPr>
          <p:cNvPr id="19" name="コンテンツ プレースホルダー 4"/>
          <p:cNvSpPr txBox="1">
            <a:spLocks/>
          </p:cNvSpPr>
          <p:nvPr/>
        </p:nvSpPr>
        <p:spPr>
          <a:xfrm>
            <a:off x="4644008" y="1484784"/>
            <a:ext cx="2448000" cy="684000"/>
          </a:xfrm>
          <a:prstGeom prst="wedgeEllipseCallout">
            <a:avLst>
              <a:gd name="adj1" fmla="val -124459"/>
              <a:gd name="adj2" fmla="val 14213"/>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月の表示</a:t>
            </a:r>
            <a:endParaRPr lang="ja-JP" altLang="en-US" dirty="0"/>
          </a:p>
        </p:txBody>
      </p:sp>
    </p:spTree>
    <p:extLst>
      <p:ext uri="{BB962C8B-B14F-4D97-AF65-F5344CB8AC3E}">
        <p14:creationId xmlns:p14="http://schemas.microsoft.com/office/powerpoint/2010/main" val="392210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確認画面</a:t>
            </a:r>
            <a:endParaRPr kumimoji="1" lang="ja-JP" altLang="en-US" dirty="0"/>
          </a:p>
        </p:txBody>
      </p:sp>
      <p:pic>
        <p:nvPicPr>
          <p:cNvPr id="9" name="コンテンツ プレースホルダー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8" name="コンテンツ プレースホルダー 4"/>
          <p:cNvSpPr txBox="1">
            <a:spLocks/>
          </p:cNvSpPr>
          <p:nvPr/>
        </p:nvSpPr>
        <p:spPr>
          <a:xfrm>
            <a:off x="4800600" y="2420944"/>
            <a:ext cx="1440000" cy="684000"/>
          </a:xfrm>
          <a:prstGeom prst="wedgeEllipseCallout">
            <a:avLst>
              <a:gd name="adj1" fmla="val -122218"/>
              <a:gd name="adj2" fmla="val -26275"/>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収入</a:t>
            </a:r>
            <a:endParaRPr lang="ja-JP" altLang="en-US" dirty="0"/>
          </a:p>
        </p:txBody>
      </p:sp>
      <p:sp>
        <p:nvSpPr>
          <p:cNvPr id="11" name="コンテンツ プレースホルダー 4"/>
          <p:cNvSpPr txBox="1">
            <a:spLocks/>
          </p:cNvSpPr>
          <p:nvPr/>
        </p:nvSpPr>
        <p:spPr>
          <a:xfrm>
            <a:off x="4800600" y="3177048"/>
            <a:ext cx="1440000" cy="684000"/>
          </a:xfrm>
          <a:prstGeom prst="wedgeEllipseCallout">
            <a:avLst>
              <a:gd name="adj1" fmla="val -117138"/>
              <a:gd name="adj2" fmla="val 122783"/>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支出</a:t>
            </a:r>
            <a:endParaRPr lang="ja-JP" altLang="en-US" dirty="0"/>
          </a:p>
        </p:txBody>
      </p:sp>
    </p:spTree>
    <p:extLst>
      <p:ext uri="{BB962C8B-B14F-4D97-AF65-F5344CB8AC3E}">
        <p14:creationId xmlns:p14="http://schemas.microsoft.com/office/powerpoint/2010/main" val="3585977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収入編集画面</a:t>
            </a:r>
            <a:endParaRPr kumimoji="1" lang="ja-JP" altLang="en-US" dirty="0"/>
          </a:p>
        </p:txBody>
      </p:sp>
      <p:pic>
        <p:nvPicPr>
          <p:cNvPr id="9" name="コンテンツ プレースホルダー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1" name="コンテンツ プレースホルダー 4"/>
          <p:cNvSpPr txBox="1">
            <a:spLocks/>
          </p:cNvSpPr>
          <p:nvPr/>
        </p:nvSpPr>
        <p:spPr>
          <a:xfrm>
            <a:off x="4648200" y="1481328"/>
            <a:ext cx="2952000" cy="1224000"/>
          </a:xfrm>
          <a:prstGeom prst="wedgeEllipseCallout">
            <a:avLst>
              <a:gd name="adj1" fmla="val -121134"/>
              <a:gd name="adj2" fmla="val 6012"/>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収入の内訳を決める</a:t>
            </a:r>
            <a:endParaRPr lang="ja-JP" altLang="en-US" dirty="0"/>
          </a:p>
        </p:txBody>
      </p:sp>
      <p:sp>
        <p:nvSpPr>
          <p:cNvPr id="14" name="コンテンツ プレースホルダー 4"/>
          <p:cNvSpPr txBox="1">
            <a:spLocks/>
          </p:cNvSpPr>
          <p:nvPr/>
        </p:nvSpPr>
        <p:spPr>
          <a:xfrm>
            <a:off x="4644008" y="2817008"/>
            <a:ext cx="2880000" cy="684000"/>
          </a:xfrm>
          <a:prstGeom prst="wedgeEllipseCallout">
            <a:avLst>
              <a:gd name="adj1" fmla="val -125393"/>
              <a:gd name="adj2" fmla="val -108108"/>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収入を記入</a:t>
            </a:r>
            <a:endParaRPr lang="ja-JP" altLang="en-US" dirty="0"/>
          </a:p>
        </p:txBody>
      </p:sp>
      <p:sp>
        <p:nvSpPr>
          <p:cNvPr id="15" name="コンテンツ プレースホルダー 4"/>
          <p:cNvSpPr txBox="1">
            <a:spLocks/>
          </p:cNvSpPr>
          <p:nvPr/>
        </p:nvSpPr>
        <p:spPr>
          <a:xfrm>
            <a:off x="4644008" y="3537088"/>
            <a:ext cx="1440000" cy="684000"/>
          </a:xfrm>
          <a:prstGeom prst="wedgeEllipseCallout">
            <a:avLst>
              <a:gd name="adj1" fmla="val -200323"/>
              <a:gd name="adj2" fmla="val -131886"/>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更新</a:t>
            </a:r>
            <a:endParaRPr lang="ja-JP" altLang="en-US" dirty="0"/>
          </a:p>
        </p:txBody>
      </p:sp>
    </p:spTree>
    <p:extLst>
      <p:ext uri="{BB962C8B-B14F-4D97-AF65-F5344CB8AC3E}">
        <p14:creationId xmlns:p14="http://schemas.microsoft.com/office/powerpoint/2010/main" val="2292297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支出編集</a:t>
            </a:r>
            <a:r>
              <a:rPr lang="ja-JP" altLang="en-US" dirty="0"/>
              <a:t>画面</a:t>
            </a:r>
            <a:endParaRPr kumimoji="1" lang="ja-JP" altLang="en-US" dirty="0"/>
          </a:p>
        </p:txBody>
      </p:sp>
      <p:pic>
        <p:nvPicPr>
          <p:cNvPr id="9" name="コンテンツ プレースホルダー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1" name="コンテンツ プレースホルダー 4"/>
          <p:cNvSpPr txBox="1">
            <a:spLocks/>
          </p:cNvSpPr>
          <p:nvPr/>
        </p:nvSpPr>
        <p:spPr>
          <a:xfrm>
            <a:off x="4648200" y="1481328"/>
            <a:ext cx="2952000" cy="1224000"/>
          </a:xfrm>
          <a:prstGeom prst="wedgeEllipseCallout">
            <a:avLst>
              <a:gd name="adj1" fmla="val -121134"/>
              <a:gd name="adj2" fmla="val 6012"/>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支出の内訳を決める</a:t>
            </a:r>
            <a:endParaRPr lang="ja-JP" altLang="en-US" dirty="0"/>
          </a:p>
        </p:txBody>
      </p:sp>
      <p:sp>
        <p:nvSpPr>
          <p:cNvPr id="14" name="コンテンツ プレースホルダー 4"/>
          <p:cNvSpPr txBox="1">
            <a:spLocks/>
          </p:cNvSpPr>
          <p:nvPr/>
        </p:nvSpPr>
        <p:spPr>
          <a:xfrm>
            <a:off x="4644008" y="2817008"/>
            <a:ext cx="2880000" cy="684000"/>
          </a:xfrm>
          <a:prstGeom prst="wedgeEllipseCallout">
            <a:avLst>
              <a:gd name="adj1" fmla="val -125393"/>
              <a:gd name="adj2" fmla="val -108108"/>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支出を記入</a:t>
            </a:r>
            <a:endParaRPr lang="ja-JP" altLang="en-US" dirty="0"/>
          </a:p>
        </p:txBody>
      </p:sp>
      <p:sp>
        <p:nvSpPr>
          <p:cNvPr id="15" name="コンテンツ プレースホルダー 4"/>
          <p:cNvSpPr txBox="1">
            <a:spLocks/>
          </p:cNvSpPr>
          <p:nvPr/>
        </p:nvSpPr>
        <p:spPr>
          <a:xfrm>
            <a:off x="4644008" y="3537088"/>
            <a:ext cx="1440000" cy="684000"/>
          </a:xfrm>
          <a:prstGeom prst="wedgeEllipseCallout">
            <a:avLst>
              <a:gd name="adj1" fmla="val -200323"/>
              <a:gd name="adj2" fmla="val -131886"/>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更新</a:t>
            </a:r>
            <a:endParaRPr lang="ja-JP" altLang="en-US" dirty="0"/>
          </a:p>
        </p:txBody>
      </p:sp>
    </p:spTree>
    <p:extLst>
      <p:ext uri="{BB962C8B-B14F-4D97-AF65-F5344CB8AC3E}">
        <p14:creationId xmlns:p14="http://schemas.microsoft.com/office/powerpoint/2010/main" val="318769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ストック管理</a:t>
            </a:r>
            <a:r>
              <a:rPr lang="ja-JP" altLang="en-US" dirty="0"/>
              <a:t>画面</a:t>
            </a:r>
            <a:endParaRPr kumimoji="1" lang="ja-JP" altLang="en-US" dirty="0"/>
          </a:p>
        </p:txBody>
      </p:sp>
      <p:sp>
        <p:nvSpPr>
          <p:cNvPr id="6" name="円/楕円 5"/>
          <p:cNvSpPr/>
          <p:nvPr/>
        </p:nvSpPr>
        <p:spPr>
          <a:xfrm>
            <a:off x="2951872" y="4185264"/>
            <a:ext cx="432000" cy="162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3383952" y="4185264"/>
            <a:ext cx="216000" cy="162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コンテンツ プレースホルダー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5" name="コンテンツ プレースホルダー 4"/>
          <p:cNvSpPr txBox="1">
            <a:spLocks/>
          </p:cNvSpPr>
          <p:nvPr/>
        </p:nvSpPr>
        <p:spPr>
          <a:xfrm>
            <a:off x="4644008" y="1484784"/>
            <a:ext cx="3636000" cy="684000"/>
          </a:xfrm>
          <a:prstGeom prst="wedgeEllipseCallout">
            <a:avLst>
              <a:gd name="adj1" fmla="val -107569"/>
              <a:gd name="adj2" fmla="val 49615"/>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カテゴリの変更</a:t>
            </a:r>
            <a:endParaRPr lang="ja-JP" altLang="en-US" dirty="0"/>
          </a:p>
        </p:txBody>
      </p:sp>
      <p:sp>
        <p:nvSpPr>
          <p:cNvPr id="16" name="コンテンツ プレースホルダー 4"/>
          <p:cNvSpPr txBox="1">
            <a:spLocks/>
          </p:cNvSpPr>
          <p:nvPr/>
        </p:nvSpPr>
        <p:spPr>
          <a:xfrm>
            <a:off x="4644008" y="2240944"/>
            <a:ext cx="2952000" cy="684000"/>
          </a:xfrm>
          <a:prstGeom prst="wedgeEllipseCallout">
            <a:avLst>
              <a:gd name="adj1" fmla="val -165119"/>
              <a:gd name="adj2" fmla="val 59724"/>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個数の変更</a:t>
            </a:r>
            <a:endParaRPr lang="ja-JP" altLang="en-US" dirty="0"/>
          </a:p>
        </p:txBody>
      </p:sp>
      <p:sp>
        <p:nvSpPr>
          <p:cNvPr id="17" name="コンテンツ プレースホルダー 4"/>
          <p:cNvSpPr txBox="1">
            <a:spLocks/>
          </p:cNvSpPr>
          <p:nvPr/>
        </p:nvSpPr>
        <p:spPr>
          <a:xfrm>
            <a:off x="4644008" y="3033032"/>
            <a:ext cx="2952000" cy="684000"/>
          </a:xfrm>
          <a:prstGeom prst="wedgeEllipseCallout">
            <a:avLst>
              <a:gd name="adj1" fmla="val -159544"/>
              <a:gd name="adj2" fmla="val -44176"/>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商品の削除</a:t>
            </a:r>
            <a:endParaRPr lang="ja-JP" altLang="en-US" dirty="0"/>
          </a:p>
        </p:txBody>
      </p:sp>
      <p:sp>
        <p:nvSpPr>
          <p:cNvPr id="18" name="コンテンツ プレースホルダー 4"/>
          <p:cNvSpPr txBox="1">
            <a:spLocks/>
          </p:cNvSpPr>
          <p:nvPr/>
        </p:nvSpPr>
        <p:spPr>
          <a:xfrm>
            <a:off x="4644008" y="3825120"/>
            <a:ext cx="2448000" cy="684000"/>
          </a:xfrm>
          <a:prstGeom prst="wedgeEllipseCallout">
            <a:avLst>
              <a:gd name="adj1" fmla="val -137159"/>
              <a:gd name="adj2" fmla="val -122337"/>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新規追加</a:t>
            </a:r>
            <a:endParaRPr lang="ja-JP" altLang="en-US" dirty="0"/>
          </a:p>
        </p:txBody>
      </p:sp>
    </p:spTree>
    <p:extLst>
      <p:ext uri="{BB962C8B-B14F-4D97-AF65-F5344CB8AC3E}">
        <p14:creationId xmlns:p14="http://schemas.microsoft.com/office/powerpoint/2010/main" val="2543668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heel(1)">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en-US" dirty="0"/>
              <a:t>目的・分担</a:t>
            </a:r>
            <a:endParaRPr kumimoji="1" lang="ja-JP" altLang="en-US" dirty="0"/>
          </a:p>
        </p:txBody>
      </p:sp>
    </p:spTree>
    <p:extLst>
      <p:ext uri="{BB962C8B-B14F-4D97-AF65-F5344CB8AC3E}">
        <p14:creationId xmlns:p14="http://schemas.microsoft.com/office/powerpoint/2010/main" val="41013788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スケジュール管理画面</a:t>
            </a:r>
            <a:endParaRPr kumimoji="1" lang="ja-JP" altLang="en-US" dirty="0"/>
          </a:p>
        </p:txBody>
      </p:sp>
      <p:pic>
        <p:nvPicPr>
          <p:cNvPr id="4" name="コンテンツ プレースホルダー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1830" y="1481138"/>
            <a:ext cx="2829339" cy="4525962"/>
          </a:xfrm>
        </p:spPr>
      </p:pic>
      <p:sp>
        <p:nvSpPr>
          <p:cNvPr id="11" name="コンテンツ プレースホルダー 4"/>
          <p:cNvSpPr txBox="1">
            <a:spLocks/>
          </p:cNvSpPr>
          <p:nvPr/>
        </p:nvSpPr>
        <p:spPr>
          <a:xfrm>
            <a:off x="4644008" y="1484784"/>
            <a:ext cx="2880000" cy="684000"/>
          </a:xfrm>
          <a:prstGeom prst="wedgeEllipseCallout">
            <a:avLst>
              <a:gd name="adj1" fmla="val -127092"/>
              <a:gd name="adj2" fmla="val 41697"/>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時間を選択</a:t>
            </a:r>
            <a:endParaRPr lang="ja-JP" altLang="en-US" dirty="0"/>
          </a:p>
        </p:txBody>
      </p:sp>
      <p:sp>
        <p:nvSpPr>
          <p:cNvPr id="12" name="コンテンツ プレースホルダー 4"/>
          <p:cNvSpPr txBox="1">
            <a:spLocks/>
          </p:cNvSpPr>
          <p:nvPr/>
        </p:nvSpPr>
        <p:spPr>
          <a:xfrm>
            <a:off x="4644008" y="2277008"/>
            <a:ext cx="3384000" cy="1224000"/>
          </a:xfrm>
          <a:prstGeom prst="wedgeEllipseCallout">
            <a:avLst>
              <a:gd name="adj1" fmla="val -115298"/>
              <a:gd name="adj2" fmla="val -11789"/>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スケジュールを記入</a:t>
            </a:r>
            <a:endParaRPr lang="ja-JP" altLang="en-US" dirty="0"/>
          </a:p>
        </p:txBody>
      </p:sp>
      <p:sp>
        <p:nvSpPr>
          <p:cNvPr id="13" name="コンテンツ プレースホルダー 4"/>
          <p:cNvSpPr txBox="1">
            <a:spLocks/>
          </p:cNvSpPr>
          <p:nvPr/>
        </p:nvSpPr>
        <p:spPr>
          <a:xfrm>
            <a:off x="4644008" y="3537088"/>
            <a:ext cx="1440000" cy="684000"/>
          </a:xfrm>
          <a:prstGeom prst="wedgeEllipseCallout">
            <a:avLst>
              <a:gd name="adj1" fmla="val -202022"/>
              <a:gd name="adj2" fmla="val -100044"/>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1" sz="2800" kern="1200">
                <a:solidFill>
                  <a:schemeClr val="lt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400" kern="1200">
                <a:solidFill>
                  <a:schemeClr val="lt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000" kern="1200">
                <a:solidFill>
                  <a:schemeClr val="lt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lt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lt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lt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lt1"/>
                </a:solidFill>
                <a:latin typeface="+mn-lt"/>
                <a:ea typeface="+mn-ea"/>
                <a:cs typeface="+mn-cs"/>
              </a:defRPr>
            </a:lvl9pPr>
            <a:extLst/>
          </a:lstStyle>
          <a:p>
            <a:pPr marL="109728" indent="0">
              <a:buFont typeface="Wingdings 3"/>
              <a:buNone/>
            </a:pPr>
            <a:r>
              <a:rPr lang="ja-JP" altLang="en-US" dirty="0" smtClean="0"/>
              <a:t>追加</a:t>
            </a:r>
            <a:endParaRPr lang="ja-JP" altLang="en-US" dirty="0"/>
          </a:p>
        </p:txBody>
      </p:sp>
    </p:spTree>
    <p:extLst>
      <p:ext uri="{BB962C8B-B14F-4D97-AF65-F5344CB8AC3E}">
        <p14:creationId xmlns:p14="http://schemas.microsoft.com/office/powerpoint/2010/main" val="3651073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p:cNvGraphicFramePr>
            <a:graphicFrameLocks noGrp="1"/>
          </p:cNvGraphicFramePr>
          <p:nvPr>
            <p:ph sz="half" idx="1"/>
            <p:extLst>
              <p:ext uri="{D42A27DB-BD31-4B8C-83A1-F6EECF244321}">
                <p14:modId xmlns:p14="http://schemas.microsoft.com/office/powerpoint/2010/main" val="2351515824"/>
              </p:ext>
            </p:extLst>
          </p:nvPr>
        </p:nvGraphicFramePr>
        <p:xfrm>
          <a:off x="457200" y="1481138"/>
          <a:ext cx="4038604" cy="2072640"/>
        </p:xfrm>
        <a:graphic>
          <a:graphicData uri="http://schemas.openxmlformats.org/drawingml/2006/table">
            <a:tbl>
              <a:tblPr firstRow="1" bandRow="1">
                <a:tableStyleId>{5C22544A-7EE6-4342-B048-85BDC9FD1C3A}</a:tableStyleId>
              </a:tblPr>
              <a:tblGrid>
                <a:gridCol w="2019302"/>
                <a:gridCol w="2019302"/>
              </a:tblGrid>
              <a:tr h="370840">
                <a:tc>
                  <a:txBody>
                    <a:bodyPr/>
                    <a:lstStyle/>
                    <a:p>
                      <a:r>
                        <a:rPr kumimoji="1" lang="ja-JP" altLang="en-US" sz="2800" dirty="0" smtClean="0"/>
                        <a:t>データ名</a:t>
                      </a:r>
                      <a:endParaRPr kumimoji="1" lang="ja-JP" altLang="en-US" sz="2800" dirty="0"/>
                    </a:p>
                  </a:txBody>
                  <a:tcPr marL="91437" marR="91437"/>
                </a:tc>
                <a:tc>
                  <a:txBody>
                    <a:bodyPr/>
                    <a:lstStyle/>
                    <a:p>
                      <a:r>
                        <a:rPr kumimoji="1" lang="ja-JP" altLang="en-US" sz="2800" dirty="0" smtClean="0"/>
                        <a:t>データの型</a:t>
                      </a:r>
                      <a:endParaRPr kumimoji="1" lang="ja-JP" altLang="en-US" sz="2800" dirty="0"/>
                    </a:p>
                  </a:txBody>
                  <a:tcPr marL="91437" marR="91437"/>
                </a:tc>
              </a:tr>
              <a:tr h="370840">
                <a:tc>
                  <a:txBody>
                    <a:bodyPr/>
                    <a:lstStyle/>
                    <a:p>
                      <a:r>
                        <a:rPr kumimoji="1" lang="ja-JP" altLang="en-US" sz="2800" dirty="0" smtClean="0"/>
                        <a:t>日付</a:t>
                      </a:r>
                      <a:endParaRPr kumimoji="1" lang="ja-JP" altLang="en-US" sz="2800" dirty="0"/>
                    </a:p>
                  </a:txBody>
                  <a:tcPr marL="91437" marR="91437"/>
                </a:tc>
                <a:tc>
                  <a:txBody>
                    <a:bodyPr/>
                    <a:lstStyle/>
                    <a:p>
                      <a:r>
                        <a:rPr kumimoji="1" lang="en-US" altLang="ja-JP" sz="2800" dirty="0" smtClean="0"/>
                        <a:t>DATE</a:t>
                      </a:r>
                      <a:endParaRPr kumimoji="1" lang="ja-JP" altLang="en-US" sz="2800" dirty="0"/>
                    </a:p>
                  </a:txBody>
                  <a:tcPr marL="91437" marR="91437"/>
                </a:tc>
              </a:tr>
              <a:tr h="370840">
                <a:tc>
                  <a:txBody>
                    <a:bodyPr/>
                    <a:lstStyle/>
                    <a:p>
                      <a:r>
                        <a:rPr kumimoji="1" lang="ja-JP" altLang="en-US" sz="2800" dirty="0" smtClean="0"/>
                        <a:t>収入源</a:t>
                      </a:r>
                      <a:endParaRPr kumimoji="1" lang="ja-JP" altLang="en-US" sz="2800" dirty="0"/>
                    </a:p>
                  </a:txBody>
                  <a:tcPr marL="91437" marR="91437"/>
                </a:tc>
                <a:tc>
                  <a:txBody>
                    <a:bodyPr/>
                    <a:lstStyle/>
                    <a:p>
                      <a:r>
                        <a:rPr kumimoji="1" lang="en-US" altLang="ja-JP" sz="2800" dirty="0" smtClean="0"/>
                        <a:t>TEXT</a:t>
                      </a:r>
                      <a:endParaRPr kumimoji="1" lang="ja-JP" altLang="en-US" sz="2800" dirty="0"/>
                    </a:p>
                  </a:txBody>
                  <a:tcPr marL="91437" marR="91437"/>
                </a:tc>
              </a:tr>
              <a:tr h="370840">
                <a:tc>
                  <a:txBody>
                    <a:bodyPr/>
                    <a:lstStyle/>
                    <a:p>
                      <a:r>
                        <a:rPr kumimoji="1" lang="ja-JP" altLang="en-US" sz="2800" dirty="0" smtClean="0"/>
                        <a:t>金額</a:t>
                      </a:r>
                      <a:endParaRPr kumimoji="1" lang="ja-JP" altLang="en-US" sz="2800" dirty="0"/>
                    </a:p>
                  </a:txBody>
                  <a:tcPr marL="91437" marR="91437"/>
                </a:tc>
                <a:tc>
                  <a:txBody>
                    <a:bodyPr/>
                    <a:lstStyle/>
                    <a:p>
                      <a:r>
                        <a:rPr kumimoji="1" lang="en-US" altLang="ja-JP" sz="2800" dirty="0" smtClean="0"/>
                        <a:t>INTEGER</a:t>
                      </a:r>
                      <a:endParaRPr kumimoji="1" lang="ja-JP" altLang="en-US" sz="2800" dirty="0"/>
                    </a:p>
                  </a:txBody>
                  <a:tcPr marL="91437" marR="91437"/>
                </a:tc>
              </a:tr>
            </a:tbl>
          </a:graphicData>
        </a:graphic>
      </p:graphicFrame>
      <p:sp>
        <p:nvSpPr>
          <p:cNvPr id="4" name="コンテンツ プレースホルダー 3"/>
          <p:cNvSpPr>
            <a:spLocks noGrp="1"/>
          </p:cNvSpPr>
          <p:nvPr>
            <p:ph sz="half" idx="2"/>
          </p:nvPr>
        </p:nvSpPr>
        <p:spPr/>
        <p:txBody>
          <a:bodyPr/>
          <a:lstStyle/>
          <a:p>
            <a:r>
              <a:rPr lang="ja-JP" altLang="en-US" dirty="0"/>
              <a:t>家計簿画面で収入を表示</a:t>
            </a:r>
            <a:r>
              <a:rPr lang="ja-JP" altLang="en-US" dirty="0" smtClean="0"/>
              <a:t>する</a:t>
            </a:r>
            <a:endParaRPr lang="en-US" altLang="ja-JP" dirty="0" smtClean="0"/>
          </a:p>
          <a:p>
            <a:r>
              <a:rPr lang="ja-JP" altLang="en-US" dirty="0" smtClean="0"/>
              <a:t>支出</a:t>
            </a:r>
            <a:r>
              <a:rPr lang="ja-JP" altLang="en-US" dirty="0"/>
              <a:t>台帳を使って残高を算出</a:t>
            </a:r>
            <a:r>
              <a:rPr lang="ja-JP" altLang="en-US" dirty="0" smtClean="0"/>
              <a:t>する</a:t>
            </a:r>
            <a:endParaRPr kumimoji="1" lang="ja-JP" altLang="en-US" dirty="0"/>
          </a:p>
        </p:txBody>
      </p:sp>
      <p:sp>
        <p:nvSpPr>
          <p:cNvPr id="2" name="タイトル 1"/>
          <p:cNvSpPr>
            <a:spLocks noGrp="1"/>
          </p:cNvSpPr>
          <p:nvPr>
            <p:ph type="title"/>
          </p:nvPr>
        </p:nvSpPr>
        <p:spPr/>
        <p:txBody>
          <a:bodyPr/>
          <a:lstStyle/>
          <a:p>
            <a:r>
              <a:rPr lang="ja-JP" altLang="en-US" dirty="0"/>
              <a:t>収入台帳</a:t>
            </a:r>
            <a:endParaRPr kumimoji="1" lang="ja-JP" altLang="en-US" dirty="0"/>
          </a:p>
        </p:txBody>
      </p:sp>
      <p:pic>
        <p:nvPicPr>
          <p:cNvPr id="8" name="コンテンツ プレースホルダ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86" y="3681136"/>
            <a:ext cx="5260233" cy="972000"/>
          </a:xfrm>
          <a:prstGeom prst="rect">
            <a:avLst/>
          </a:prstGeom>
        </p:spPr>
      </p:pic>
    </p:spTree>
    <p:extLst>
      <p:ext uri="{BB962C8B-B14F-4D97-AF65-F5344CB8AC3E}">
        <p14:creationId xmlns:p14="http://schemas.microsoft.com/office/powerpoint/2010/main" val="272660217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p:cNvGraphicFramePr>
            <a:graphicFrameLocks noGrp="1"/>
          </p:cNvGraphicFramePr>
          <p:nvPr>
            <p:ph sz="half" idx="1"/>
            <p:extLst>
              <p:ext uri="{D42A27DB-BD31-4B8C-83A1-F6EECF244321}">
                <p14:modId xmlns:p14="http://schemas.microsoft.com/office/powerpoint/2010/main" val="1311724653"/>
              </p:ext>
            </p:extLst>
          </p:nvPr>
        </p:nvGraphicFramePr>
        <p:xfrm>
          <a:off x="457200" y="1481138"/>
          <a:ext cx="4038604" cy="2072640"/>
        </p:xfrm>
        <a:graphic>
          <a:graphicData uri="http://schemas.openxmlformats.org/drawingml/2006/table">
            <a:tbl>
              <a:tblPr firstRow="1" bandRow="1">
                <a:tableStyleId>{5C22544A-7EE6-4342-B048-85BDC9FD1C3A}</a:tableStyleId>
              </a:tblPr>
              <a:tblGrid>
                <a:gridCol w="2019302"/>
                <a:gridCol w="2019302"/>
              </a:tblGrid>
              <a:tr h="370840">
                <a:tc>
                  <a:txBody>
                    <a:bodyPr/>
                    <a:lstStyle/>
                    <a:p>
                      <a:r>
                        <a:rPr kumimoji="1" lang="ja-JP" altLang="en-US" sz="2800" dirty="0" smtClean="0"/>
                        <a:t>データ名</a:t>
                      </a:r>
                      <a:endParaRPr kumimoji="1" lang="ja-JP" altLang="en-US" sz="2800" dirty="0"/>
                    </a:p>
                  </a:txBody>
                  <a:tcPr marL="91437" marR="91437"/>
                </a:tc>
                <a:tc>
                  <a:txBody>
                    <a:bodyPr/>
                    <a:lstStyle/>
                    <a:p>
                      <a:r>
                        <a:rPr kumimoji="1" lang="ja-JP" altLang="en-US" sz="2800" dirty="0" smtClean="0"/>
                        <a:t>データの型</a:t>
                      </a:r>
                      <a:endParaRPr kumimoji="1" lang="ja-JP" altLang="en-US" sz="2800" dirty="0"/>
                    </a:p>
                  </a:txBody>
                  <a:tcPr marL="91437" marR="91437"/>
                </a:tc>
              </a:tr>
              <a:tr h="370840">
                <a:tc>
                  <a:txBody>
                    <a:bodyPr/>
                    <a:lstStyle/>
                    <a:p>
                      <a:r>
                        <a:rPr kumimoji="1" lang="ja-JP" altLang="en-US" sz="2800" dirty="0" smtClean="0"/>
                        <a:t>日付</a:t>
                      </a:r>
                      <a:endParaRPr kumimoji="1" lang="ja-JP" altLang="en-US" sz="2800" dirty="0"/>
                    </a:p>
                  </a:txBody>
                  <a:tcPr marL="91437" marR="91437"/>
                </a:tc>
                <a:tc>
                  <a:txBody>
                    <a:bodyPr/>
                    <a:lstStyle/>
                    <a:p>
                      <a:r>
                        <a:rPr kumimoji="1" lang="en-US" altLang="ja-JP" sz="2800" dirty="0" smtClean="0"/>
                        <a:t>DATE</a:t>
                      </a:r>
                      <a:endParaRPr kumimoji="1" lang="ja-JP" altLang="en-US" sz="2800" dirty="0"/>
                    </a:p>
                  </a:txBody>
                  <a:tcPr marL="91437" marR="91437"/>
                </a:tc>
              </a:tr>
              <a:tr h="370840">
                <a:tc>
                  <a:txBody>
                    <a:bodyPr/>
                    <a:lstStyle/>
                    <a:p>
                      <a:r>
                        <a:rPr kumimoji="1" lang="ja-JP" altLang="en-US" sz="2800" dirty="0" smtClean="0"/>
                        <a:t>項目</a:t>
                      </a:r>
                      <a:endParaRPr kumimoji="1" lang="ja-JP" altLang="en-US" sz="2800" dirty="0"/>
                    </a:p>
                  </a:txBody>
                  <a:tcPr marL="91437" marR="91437"/>
                </a:tc>
                <a:tc>
                  <a:txBody>
                    <a:bodyPr/>
                    <a:lstStyle/>
                    <a:p>
                      <a:r>
                        <a:rPr kumimoji="1" lang="en-US" altLang="ja-JP" sz="2800" dirty="0" smtClean="0"/>
                        <a:t>TEXT</a:t>
                      </a:r>
                      <a:endParaRPr kumimoji="1" lang="ja-JP" altLang="en-US" sz="2800" dirty="0"/>
                    </a:p>
                  </a:txBody>
                  <a:tcPr marL="91437" marR="91437"/>
                </a:tc>
              </a:tr>
              <a:tr h="370840">
                <a:tc>
                  <a:txBody>
                    <a:bodyPr/>
                    <a:lstStyle/>
                    <a:p>
                      <a:r>
                        <a:rPr kumimoji="1" lang="ja-JP" altLang="en-US" sz="2800" dirty="0" smtClean="0"/>
                        <a:t>金額</a:t>
                      </a:r>
                      <a:endParaRPr kumimoji="1" lang="ja-JP" altLang="en-US" sz="2800" dirty="0"/>
                    </a:p>
                  </a:txBody>
                  <a:tcPr marL="91437" marR="91437"/>
                </a:tc>
                <a:tc>
                  <a:txBody>
                    <a:bodyPr/>
                    <a:lstStyle/>
                    <a:p>
                      <a:r>
                        <a:rPr kumimoji="1" lang="en-US" altLang="ja-JP" sz="2800" dirty="0" smtClean="0"/>
                        <a:t>INTEGER</a:t>
                      </a:r>
                      <a:endParaRPr kumimoji="1" lang="ja-JP" altLang="en-US" sz="2800" dirty="0"/>
                    </a:p>
                  </a:txBody>
                  <a:tcPr marL="91437" marR="91437"/>
                </a:tc>
              </a:tr>
            </a:tbl>
          </a:graphicData>
        </a:graphic>
      </p:graphicFrame>
      <p:sp>
        <p:nvSpPr>
          <p:cNvPr id="4" name="コンテンツ プレースホルダー 3"/>
          <p:cNvSpPr>
            <a:spLocks noGrp="1"/>
          </p:cNvSpPr>
          <p:nvPr>
            <p:ph sz="half" idx="2"/>
          </p:nvPr>
        </p:nvSpPr>
        <p:spPr/>
        <p:txBody>
          <a:bodyPr/>
          <a:lstStyle/>
          <a:p>
            <a:r>
              <a:rPr lang="ja-JP" altLang="en-US" dirty="0"/>
              <a:t>家計簿画面で支出を表示</a:t>
            </a:r>
            <a:r>
              <a:rPr lang="ja-JP" altLang="en-US" dirty="0" smtClean="0"/>
              <a:t>する</a:t>
            </a:r>
            <a:endParaRPr lang="en-US" altLang="ja-JP" dirty="0" smtClean="0"/>
          </a:p>
          <a:p>
            <a:r>
              <a:rPr lang="ja-JP" altLang="en-US" dirty="0" smtClean="0"/>
              <a:t>収入</a:t>
            </a:r>
            <a:r>
              <a:rPr lang="ja-JP" altLang="en-US" dirty="0"/>
              <a:t>台帳を使って残高を算出</a:t>
            </a:r>
            <a:r>
              <a:rPr lang="ja-JP" altLang="en-US" dirty="0" smtClean="0"/>
              <a:t>する</a:t>
            </a:r>
            <a:endParaRPr kumimoji="1" lang="ja-JP" altLang="en-US" dirty="0"/>
          </a:p>
        </p:txBody>
      </p:sp>
      <p:sp>
        <p:nvSpPr>
          <p:cNvPr id="2" name="タイトル 1"/>
          <p:cNvSpPr>
            <a:spLocks noGrp="1"/>
          </p:cNvSpPr>
          <p:nvPr>
            <p:ph type="title"/>
          </p:nvPr>
        </p:nvSpPr>
        <p:spPr/>
        <p:txBody>
          <a:bodyPr/>
          <a:lstStyle/>
          <a:p>
            <a:r>
              <a:rPr lang="ja-JP" altLang="en-US" dirty="0"/>
              <a:t>支出台帳</a:t>
            </a:r>
            <a:endParaRPr kumimoji="1" lang="ja-JP" altLang="en-US" dirty="0"/>
          </a:p>
        </p:txBody>
      </p:sp>
      <p:pic>
        <p:nvPicPr>
          <p:cNvPr id="6"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708191"/>
            <a:ext cx="4688469" cy="845665"/>
          </a:xfrm>
          <a:prstGeom prst="rect">
            <a:avLst/>
          </a:prstGeom>
        </p:spPr>
      </p:pic>
    </p:spTree>
    <p:extLst>
      <p:ext uri="{BB962C8B-B14F-4D97-AF65-F5344CB8AC3E}">
        <p14:creationId xmlns:p14="http://schemas.microsoft.com/office/powerpoint/2010/main" val="73716590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p:cNvGraphicFramePr>
            <a:graphicFrameLocks noGrp="1"/>
          </p:cNvGraphicFramePr>
          <p:nvPr>
            <p:ph sz="half" idx="1"/>
            <p:extLst>
              <p:ext uri="{D42A27DB-BD31-4B8C-83A1-F6EECF244321}">
                <p14:modId xmlns:p14="http://schemas.microsoft.com/office/powerpoint/2010/main" val="332365163"/>
              </p:ext>
            </p:extLst>
          </p:nvPr>
        </p:nvGraphicFramePr>
        <p:xfrm>
          <a:off x="457200" y="1481138"/>
          <a:ext cx="4038604" cy="1554480"/>
        </p:xfrm>
        <a:graphic>
          <a:graphicData uri="http://schemas.openxmlformats.org/drawingml/2006/table">
            <a:tbl>
              <a:tblPr firstRow="1" bandRow="1">
                <a:tableStyleId>{5C22544A-7EE6-4342-B048-85BDC9FD1C3A}</a:tableStyleId>
              </a:tblPr>
              <a:tblGrid>
                <a:gridCol w="2019302"/>
                <a:gridCol w="2019302"/>
              </a:tblGrid>
              <a:tr h="370840">
                <a:tc>
                  <a:txBody>
                    <a:bodyPr/>
                    <a:lstStyle/>
                    <a:p>
                      <a:r>
                        <a:rPr kumimoji="1" lang="ja-JP" altLang="en-US" sz="2800" dirty="0" smtClean="0"/>
                        <a:t>データ名</a:t>
                      </a:r>
                      <a:endParaRPr kumimoji="1" lang="en-US" altLang="ja-JP" sz="2800" dirty="0" smtClean="0"/>
                    </a:p>
                  </a:txBody>
                  <a:tcPr marL="91437" marR="91437"/>
                </a:tc>
                <a:tc>
                  <a:txBody>
                    <a:bodyPr/>
                    <a:lstStyle/>
                    <a:p>
                      <a:r>
                        <a:rPr kumimoji="1" lang="ja-JP" altLang="en-US" sz="2800" dirty="0" smtClean="0"/>
                        <a:t>データの型</a:t>
                      </a:r>
                      <a:endParaRPr kumimoji="1" lang="ja-JP" altLang="en-US" sz="2800" dirty="0"/>
                    </a:p>
                  </a:txBody>
                  <a:tcPr marL="91437" marR="91437"/>
                </a:tc>
              </a:tr>
              <a:tr h="370840">
                <a:tc>
                  <a:txBody>
                    <a:bodyPr/>
                    <a:lstStyle/>
                    <a:p>
                      <a:r>
                        <a:rPr kumimoji="1" lang="ja-JP" altLang="en-US" sz="2800" dirty="0" smtClean="0"/>
                        <a:t>日付・時間</a:t>
                      </a:r>
                      <a:endParaRPr kumimoji="1" lang="ja-JP" altLang="en-US" sz="2800" dirty="0"/>
                    </a:p>
                  </a:txBody>
                  <a:tcPr marL="91437" marR="91437"/>
                </a:tc>
                <a:tc>
                  <a:txBody>
                    <a:bodyPr/>
                    <a:lstStyle/>
                    <a:p>
                      <a:r>
                        <a:rPr kumimoji="1" lang="en-US" altLang="ja-JP" sz="2800" dirty="0" smtClean="0"/>
                        <a:t>DATETIME</a:t>
                      </a:r>
                      <a:endParaRPr kumimoji="1" lang="ja-JP" altLang="en-US" sz="2800" dirty="0"/>
                    </a:p>
                  </a:txBody>
                  <a:tcPr marL="91437" marR="91437"/>
                </a:tc>
              </a:tr>
              <a:tr h="370840">
                <a:tc>
                  <a:txBody>
                    <a:bodyPr/>
                    <a:lstStyle/>
                    <a:p>
                      <a:r>
                        <a:rPr kumimoji="1" lang="ja-JP" altLang="en-US" sz="2800" dirty="0" smtClean="0"/>
                        <a:t>内容</a:t>
                      </a:r>
                      <a:endParaRPr kumimoji="1" lang="ja-JP" altLang="en-US" sz="2800" dirty="0"/>
                    </a:p>
                  </a:txBody>
                  <a:tcPr marL="91437" marR="91437"/>
                </a:tc>
                <a:tc>
                  <a:txBody>
                    <a:bodyPr/>
                    <a:lstStyle/>
                    <a:p>
                      <a:r>
                        <a:rPr kumimoji="1" lang="en-US" altLang="ja-JP" sz="2800" dirty="0" smtClean="0"/>
                        <a:t>TEXT</a:t>
                      </a:r>
                      <a:endParaRPr kumimoji="1" lang="ja-JP" altLang="en-US" sz="2800" dirty="0"/>
                    </a:p>
                  </a:txBody>
                  <a:tcPr marL="91437" marR="91437"/>
                </a:tc>
              </a:tr>
            </a:tbl>
          </a:graphicData>
        </a:graphic>
      </p:graphicFrame>
      <p:sp>
        <p:nvSpPr>
          <p:cNvPr id="4" name="コンテンツ プレースホルダー 3"/>
          <p:cNvSpPr>
            <a:spLocks noGrp="1"/>
          </p:cNvSpPr>
          <p:nvPr>
            <p:ph sz="half" idx="2"/>
          </p:nvPr>
        </p:nvSpPr>
        <p:spPr/>
        <p:txBody>
          <a:bodyPr/>
          <a:lstStyle/>
          <a:p>
            <a:r>
              <a:rPr lang="ja-JP" altLang="en-US" dirty="0"/>
              <a:t>スケジュールを表示・管理するのに使用</a:t>
            </a:r>
            <a:r>
              <a:rPr lang="ja-JP" altLang="en-US" dirty="0" smtClean="0"/>
              <a:t>する</a:t>
            </a:r>
            <a:endParaRPr kumimoji="1" lang="ja-JP" altLang="en-US" dirty="0"/>
          </a:p>
        </p:txBody>
      </p:sp>
      <p:sp>
        <p:nvSpPr>
          <p:cNvPr id="2" name="タイトル 1"/>
          <p:cNvSpPr>
            <a:spLocks noGrp="1"/>
          </p:cNvSpPr>
          <p:nvPr>
            <p:ph type="title"/>
          </p:nvPr>
        </p:nvSpPr>
        <p:spPr/>
        <p:txBody>
          <a:bodyPr/>
          <a:lstStyle/>
          <a:p>
            <a:r>
              <a:rPr lang="ja-JP" altLang="en-US" dirty="0"/>
              <a:t>スケジュール台帳</a:t>
            </a:r>
            <a:endParaRPr kumimoji="1" lang="ja-JP" altLang="en-US" dirty="0"/>
          </a:p>
        </p:txBody>
      </p:sp>
      <p:pic>
        <p:nvPicPr>
          <p:cNvPr id="6" name="コンテンツ プレースホルダ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69" y="3177080"/>
            <a:ext cx="4688469" cy="972000"/>
          </a:xfrm>
          <a:prstGeom prst="rect">
            <a:avLst/>
          </a:prstGeom>
        </p:spPr>
      </p:pic>
    </p:spTree>
    <p:extLst>
      <p:ext uri="{BB962C8B-B14F-4D97-AF65-F5344CB8AC3E}">
        <p14:creationId xmlns:p14="http://schemas.microsoft.com/office/powerpoint/2010/main" val="284376767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p:cNvGraphicFramePr>
            <a:graphicFrameLocks noGrp="1"/>
          </p:cNvGraphicFramePr>
          <p:nvPr>
            <p:ph sz="half" idx="1"/>
            <p:extLst>
              <p:ext uri="{D42A27DB-BD31-4B8C-83A1-F6EECF244321}">
                <p14:modId xmlns:p14="http://schemas.microsoft.com/office/powerpoint/2010/main" val="1797011564"/>
              </p:ext>
            </p:extLst>
          </p:nvPr>
        </p:nvGraphicFramePr>
        <p:xfrm>
          <a:off x="457200" y="1481138"/>
          <a:ext cx="4038604" cy="2072640"/>
        </p:xfrm>
        <a:graphic>
          <a:graphicData uri="http://schemas.openxmlformats.org/drawingml/2006/table">
            <a:tbl>
              <a:tblPr firstRow="1" bandRow="1">
                <a:tableStyleId>{5C22544A-7EE6-4342-B048-85BDC9FD1C3A}</a:tableStyleId>
              </a:tblPr>
              <a:tblGrid>
                <a:gridCol w="2019302"/>
                <a:gridCol w="2019302"/>
              </a:tblGrid>
              <a:tr h="370840">
                <a:tc>
                  <a:txBody>
                    <a:bodyPr/>
                    <a:lstStyle/>
                    <a:p>
                      <a:r>
                        <a:rPr kumimoji="1" lang="ja-JP" altLang="en-US" sz="2800" dirty="0" smtClean="0"/>
                        <a:t>データ名</a:t>
                      </a:r>
                      <a:endParaRPr kumimoji="1" lang="ja-JP" altLang="en-US" sz="2800" dirty="0"/>
                    </a:p>
                  </a:txBody>
                  <a:tcPr marL="91437" marR="91437"/>
                </a:tc>
                <a:tc>
                  <a:txBody>
                    <a:bodyPr/>
                    <a:lstStyle/>
                    <a:p>
                      <a:r>
                        <a:rPr kumimoji="1" lang="ja-JP" altLang="en-US" sz="2800" dirty="0" smtClean="0"/>
                        <a:t>データの型</a:t>
                      </a:r>
                      <a:endParaRPr kumimoji="1" lang="ja-JP" altLang="en-US" sz="2800" dirty="0"/>
                    </a:p>
                  </a:txBody>
                  <a:tcPr marL="91437" marR="91437"/>
                </a:tc>
              </a:tr>
              <a:tr h="370840">
                <a:tc>
                  <a:txBody>
                    <a:bodyPr/>
                    <a:lstStyle/>
                    <a:p>
                      <a:r>
                        <a:rPr kumimoji="1" lang="ja-JP" altLang="en-US" sz="2800" dirty="0" smtClean="0"/>
                        <a:t>カテゴリ</a:t>
                      </a:r>
                      <a:endParaRPr kumimoji="1" lang="ja-JP" altLang="en-US" sz="2800" dirty="0"/>
                    </a:p>
                  </a:txBody>
                  <a:tcPr marL="91437" marR="91437"/>
                </a:tc>
                <a:tc>
                  <a:txBody>
                    <a:bodyPr/>
                    <a:lstStyle/>
                    <a:p>
                      <a:r>
                        <a:rPr kumimoji="1" lang="en-US" altLang="ja-JP" sz="2800" dirty="0" smtClean="0"/>
                        <a:t>TEXT</a:t>
                      </a:r>
                      <a:endParaRPr kumimoji="1" lang="ja-JP" altLang="en-US" sz="2800" dirty="0"/>
                    </a:p>
                  </a:txBody>
                  <a:tcPr marL="91437" marR="91437"/>
                </a:tc>
              </a:tr>
              <a:tr h="370840">
                <a:tc>
                  <a:txBody>
                    <a:bodyPr/>
                    <a:lstStyle/>
                    <a:p>
                      <a:r>
                        <a:rPr kumimoji="1" lang="ja-JP" altLang="en-US" sz="2800" dirty="0" smtClean="0"/>
                        <a:t>商品</a:t>
                      </a:r>
                      <a:endParaRPr kumimoji="1" lang="ja-JP" altLang="en-US" sz="2800" dirty="0"/>
                    </a:p>
                  </a:txBody>
                  <a:tcPr marL="91437" marR="91437"/>
                </a:tc>
                <a:tc>
                  <a:txBody>
                    <a:bodyPr/>
                    <a:lstStyle/>
                    <a:p>
                      <a:r>
                        <a:rPr kumimoji="1" lang="en-US" altLang="ja-JP" sz="2800" dirty="0" smtClean="0"/>
                        <a:t>TEXT</a:t>
                      </a:r>
                      <a:endParaRPr kumimoji="1" lang="ja-JP" altLang="en-US" sz="2800" dirty="0"/>
                    </a:p>
                  </a:txBody>
                  <a:tcPr marL="91437" marR="91437"/>
                </a:tc>
              </a:tr>
              <a:tr h="370840">
                <a:tc>
                  <a:txBody>
                    <a:bodyPr/>
                    <a:lstStyle/>
                    <a:p>
                      <a:r>
                        <a:rPr kumimoji="1" lang="ja-JP" altLang="en-US" sz="2800" dirty="0" smtClean="0"/>
                        <a:t>個数</a:t>
                      </a:r>
                      <a:endParaRPr kumimoji="1" lang="ja-JP" altLang="en-US" sz="2800" dirty="0"/>
                    </a:p>
                  </a:txBody>
                  <a:tcPr marL="91437" marR="91437"/>
                </a:tc>
                <a:tc>
                  <a:txBody>
                    <a:bodyPr/>
                    <a:lstStyle/>
                    <a:p>
                      <a:r>
                        <a:rPr kumimoji="1" lang="en-US" altLang="ja-JP" sz="2800" dirty="0" smtClean="0"/>
                        <a:t>INTEGER</a:t>
                      </a:r>
                      <a:endParaRPr kumimoji="1" lang="ja-JP" altLang="en-US" sz="2800" dirty="0"/>
                    </a:p>
                  </a:txBody>
                  <a:tcPr marL="91437" marR="91437"/>
                </a:tc>
              </a:tr>
            </a:tbl>
          </a:graphicData>
        </a:graphic>
      </p:graphicFrame>
      <p:sp>
        <p:nvSpPr>
          <p:cNvPr id="4" name="コンテンツ プレースホルダー 3"/>
          <p:cNvSpPr>
            <a:spLocks noGrp="1"/>
          </p:cNvSpPr>
          <p:nvPr>
            <p:ph sz="half" idx="2"/>
          </p:nvPr>
        </p:nvSpPr>
        <p:spPr/>
        <p:txBody>
          <a:bodyPr/>
          <a:lstStyle/>
          <a:p>
            <a:r>
              <a:rPr lang="ja-JP" altLang="en-US" dirty="0"/>
              <a:t>ストックの表示・管理を</a:t>
            </a:r>
            <a:r>
              <a:rPr lang="ja-JP" altLang="en-US" dirty="0" smtClean="0"/>
              <a:t>する</a:t>
            </a:r>
            <a:endParaRPr kumimoji="1" lang="ja-JP" altLang="en-US" dirty="0"/>
          </a:p>
        </p:txBody>
      </p:sp>
      <p:sp>
        <p:nvSpPr>
          <p:cNvPr id="2" name="タイトル 1"/>
          <p:cNvSpPr>
            <a:spLocks noGrp="1"/>
          </p:cNvSpPr>
          <p:nvPr>
            <p:ph type="title"/>
          </p:nvPr>
        </p:nvSpPr>
        <p:spPr/>
        <p:txBody>
          <a:bodyPr/>
          <a:lstStyle/>
          <a:p>
            <a:r>
              <a:rPr lang="ja-JP" altLang="en-US" dirty="0"/>
              <a:t>ストック台帳</a:t>
            </a:r>
            <a:endParaRPr kumimoji="1" lang="ja-JP" altLang="en-US" dirty="0"/>
          </a:p>
        </p:txBody>
      </p:sp>
      <p:pic>
        <p:nvPicPr>
          <p:cNvPr id="6" name="コンテンツ プレースホルダ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08" y="3670416"/>
            <a:ext cx="4178300" cy="1702800"/>
          </a:xfrm>
          <a:prstGeom prst="rect">
            <a:avLst/>
          </a:prstGeom>
        </p:spPr>
      </p:pic>
    </p:spTree>
    <p:extLst>
      <p:ext uri="{BB962C8B-B14F-4D97-AF65-F5344CB8AC3E}">
        <p14:creationId xmlns:p14="http://schemas.microsoft.com/office/powerpoint/2010/main" val="252030020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kkidoki2.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5750" y="1481138"/>
            <a:ext cx="6034088" cy="4525962"/>
          </a:xfrm>
        </p:spPr>
      </p:pic>
      <p:sp>
        <p:nvSpPr>
          <p:cNvPr id="3" name="タイトル 2"/>
          <p:cNvSpPr>
            <a:spLocks noGrp="1"/>
          </p:cNvSpPr>
          <p:nvPr>
            <p:ph type="title"/>
          </p:nvPr>
        </p:nvSpPr>
        <p:spPr/>
        <p:txBody>
          <a:bodyPr/>
          <a:lstStyle/>
          <a:p>
            <a:r>
              <a:rPr lang="ja-JP" altLang="en-US" dirty="0"/>
              <a:t>デモンストレーション</a:t>
            </a:r>
            <a:endParaRPr kumimoji="1" lang="ja-JP" altLang="en-US" dirty="0"/>
          </a:p>
        </p:txBody>
      </p:sp>
    </p:spTree>
    <p:extLst>
      <p:ext uri="{BB962C8B-B14F-4D97-AF65-F5344CB8AC3E}">
        <p14:creationId xmlns:p14="http://schemas.microsoft.com/office/powerpoint/2010/main" val="492931011"/>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800" dirty="0"/>
              <a:t>画面設計・タイトル、カレンダー画面の処理は</a:t>
            </a:r>
            <a:r>
              <a:rPr lang="ja-JP" altLang="en-US" sz="2800" dirty="0" smtClean="0"/>
              <a:t>完成</a:t>
            </a:r>
            <a:endParaRPr lang="en-US" altLang="ja-JP" sz="2800" dirty="0" smtClean="0"/>
          </a:p>
          <a:p>
            <a:r>
              <a:rPr lang="en-US" altLang="ja-JP" sz="2800" dirty="0" smtClean="0"/>
              <a:t>Monaca </a:t>
            </a:r>
            <a:r>
              <a:rPr lang="en-US" altLang="ja-JP" sz="2800" dirty="0"/>
              <a:t>Cloud</a:t>
            </a:r>
            <a:r>
              <a:rPr lang="ja-JP" altLang="en-US" sz="2800" dirty="0"/>
              <a:t>における</a:t>
            </a:r>
            <a:r>
              <a:rPr lang="en-US" altLang="ja-JP" sz="2800" dirty="0"/>
              <a:t>PHP</a:t>
            </a:r>
            <a:r>
              <a:rPr lang="ja-JP" altLang="en-US" sz="2800" dirty="0"/>
              <a:t>の使用が</a:t>
            </a:r>
            <a:r>
              <a:rPr lang="ja-JP" altLang="en-US" sz="2800" dirty="0" smtClean="0"/>
              <a:t>不可能</a:t>
            </a:r>
            <a:endParaRPr lang="en-US" altLang="ja-JP" sz="2800" dirty="0"/>
          </a:p>
          <a:p>
            <a:pPr lvl="1"/>
            <a:r>
              <a:rPr lang="en-US" altLang="ja-JP" sz="2800" dirty="0" smtClean="0"/>
              <a:t>JavaScript</a:t>
            </a:r>
            <a:r>
              <a:rPr lang="ja-JP" altLang="en-US" sz="2800" dirty="0"/>
              <a:t>を使用したデータベースの使用方法や構築方法を</a:t>
            </a:r>
            <a:r>
              <a:rPr lang="ja-JP" altLang="en-US" sz="2800" dirty="0" smtClean="0"/>
              <a:t>勉強中</a:t>
            </a:r>
            <a:endParaRPr lang="en-US" altLang="ja-JP" sz="2800" dirty="0"/>
          </a:p>
        </p:txBody>
      </p:sp>
      <p:sp>
        <p:nvSpPr>
          <p:cNvPr id="2" name="タイトル 1"/>
          <p:cNvSpPr>
            <a:spLocks noGrp="1"/>
          </p:cNvSpPr>
          <p:nvPr>
            <p:ph type="title"/>
          </p:nvPr>
        </p:nvSpPr>
        <p:spPr/>
        <p:txBody>
          <a:bodyPr>
            <a:normAutofit/>
          </a:bodyPr>
          <a:lstStyle/>
          <a:p>
            <a:r>
              <a:rPr lang="ja-JP" altLang="en-US" dirty="0" smtClean="0"/>
              <a:t>進捗状況</a:t>
            </a:r>
            <a:endParaRPr kumimoji="1" lang="ja-JP" altLang="en-US" dirty="0"/>
          </a:p>
        </p:txBody>
      </p:sp>
    </p:spTree>
    <p:extLst>
      <p:ext uri="{BB962C8B-B14F-4D97-AF65-F5344CB8AC3E}">
        <p14:creationId xmlns:p14="http://schemas.microsoft.com/office/powerpoint/2010/main" val="29597614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処理</a:t>
            </a:r>
            <a:r>
              <a:rPr lang="ja-JP" altLang="en-US" dirty="0"/>
              <a:t>のイメージはある程度考えて</a:t>
            </a:r>
            <a:r>
              <a:rPr lang="ja-JP" altLang="en-US" dirty="0" smtClean="0"/>
              <a:t>ある</a:t>
            </a:r>
            <a:endParaRPr lang="en-US" altLang="ja-JP" dirty="0"/>
          </a:p>
          <a:p>
            <a:pPr lvl="1"/>
            <a:r>
              <a:rPr lang="ja-JP" altLang="en-US" sz="2800" dirty="0" smtClean="0"/>
              <a:t>データベース</a:t>
            </a:r>
            <a:r>
              <a:rPr lang="ja-JP" altLang="en-US" sz="2800" dirty="0"/>
              <a:t>の勉強を</a:t>
            </a:r>
            <a:r>
              <a:rPr lang="ja-JP" altLang="en-US" sz="2800" dirty="0" smtClean="0"/>
              <a:t>進め、早急な完成を目指す</a:t>
            </a:r>
            <a:endParaRPr lang="ja-JP" altLang="en-US" sz="2800" dirty="0"/>
          </a:p>
        </p:txBody>
      </p:sp>
      <p:sp>
        <p:nvSpPr>
          <p:cNvPr id="3" name="タイトル 2"/>
          <p:cNvSpPr>
            <a:spLocks noGrp="1"/>
          </p:cNvSpPr>
          <p:nvPr>
            <p:ph type="title"/>
          </p:nvPr>
        </p:nvSpPr>
        <p:spPr/>
        <p:txBody>
          <a:bodyPr/>
          <a:lstStyle/>
          <a:p>
            <a:r>
              <a:rPr lang="ja-JP" altLang="en-US" dirty="0"/>
              <a:t>今後の課題</a:t>
            </a:r>
            <a:endParaRPr kumimoji="1" lang="ja-JP" altLang="en-US" dirty="0"/>
          </a:p>
        </p:txBody>
      </p:sp>
    </p:spTree>
    <p:extLst>
      <p:ext uri="{BB962C8B-B14F-4D97-AF65-F5344CB8AC3E}">
        <p14:creationId xmlns:p14="http://schemas.microsoft.com/office/powerpoint/2010/main" val="9865974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anim calcmode="lin" valueType="num">
                                      <p:cBhvr>
                                        <p:cTn id="8"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2000"/>
                                        <p:tgtEl>
                                          <p:spTgt spid="2">
                                            <p:txEl>
                                              <p:pRg st="1" end="1"/>
                                            </p:txEl>
                                          </p:spTgt>
                                        </p:tgtEl>
                                      </p:cBhvr>
                                    </p:animEffect>
                                    <p:anim calcmode="lin" valueType="num">
                                      <p:cBhvr>
                                        <p:cTn id="15"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a:t>
            </a:r>
            <a:r>
              <a:rPr lang="ja-JP" altLang="en-US" dirty="0"/>
              <a:t>今後の活動計画</a:t>
            </a:r>
            <a:endParaRPr kumimoji="1" lang="ja-JP" altLang="en-US" dirty="0"/>
          </a:p>
        </p:txBody>
      </p:sp>
    </p:spTree>
    <p:extLst>
      <p:ext uri="{BB962C8B-B14F-4D97-AF65-F5344CB8AC3E}">
        <p14:creationId xmlns:p14="http://schemas.microsoft.com/office/powerpoint/2010/main" val="346077020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693673990"/>
              </p:ext>
            </p:extLst>
          </p:nvPr>
        </p:nvGraphicFramePr>
        <p:xfrm>
          <a:off x="457200" y="1481138"/>
          <a:ext cx="8229600" cy="2499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kumimoji="1" lang="ja-JP" altLang="en-US" sz="2800" dirty="0" smtClean="0"/>
                        <a:t>月</a:t>
                      </a:r>
                      <a:endParaRPr kumimoji="1" lang="ja-JP" altLang="en-US" sz="2800" dirty="0"/>
                    </a:p>
                  </a:txBody>
                  <a:tcPr/>
                </a:tc>
                <a:tc>
                  <a:txBody>
                    <a:bodyPr/>
                    <a:lstStyle/>
                    <a:p>
                      <a:r>
                        <a:rPr kumimoji="1" lang="ja-JP" altLang="en-US" sz="2800" dirty="0" smtClean="0"/>
                        <a:t>活動内容</a:t>
                      </a:r>
                      <a:endParaRPr kumimoji="1" lang="ja-JP" altLang="en-US" sz="2800" dirty="0"/>
                    </a:p>
                  </a:txBody>
                  <a:tcPr/>
                </a:tc>
              </a:tr>
              <a:tr h="370840">
                <a:tc>
                  <a:txBody>
                    <a:bodyPr/>
                    <a:lstStyle/>
                    <a:p>
                      <a:r>
                        <a:rPr kumimoji="1" lang="en-US" altLang="ja-JP" sz="2800" dirty="0" smtClean="0"/>
                        <a:t>12</a:t>
                      </a:r>
                      <a:r>
                        <a:rPr kumimoji="1" lang="ja-JP" altLang="en-US" sz="2800" dirty="0" smtClean="0"/>
                        <a:t>月</a:t>
                      </a:r>
                      <a:endParaRPr kumimoji="1" lang="ja-JP" altLang="en-US" sz="2800" dirty="0"/>
                    </a:p>
                  </a:txBody>
                  <a:tcPr/>
                </a:tc>
                <a:tc>
                  <a:txBody>
                    <a:bodyPr/>
                    <a:lstStyle/>
                    <a:p>
                      <a:r>
                        <a:rPr kumimoji="1" lang="ja-JP" altLang="en-US" sz="2800" dirty="0" smtClean="0"/>
                        <a:t>データベースの勉強</a:t>
                      </a:r>
                      <a:endParaRPr kumimoji="1" lang="en-US" altLang="ja-JP" sz="2800" dirty="0" smtClean="0"/>
                    </a:p>
                  </a:txBody>
                  <a:tcPr/>
                </a:tc>
              </a:tr>
              <a:tr h="370840">
                <a:tc>
                  <a:txBody>
                    <a:bodyPr/>
                    <a:lstStyle/>
                    <a:p>
                      <a:r>
                        <a:rPr kumimoji="1" lang="en-US" altLang="ja-JP" sz="2800" dirty="0" smtClean="0"/>
                        <a:t>1</a:t>
                      </a:r>
                      <a:r>
                        <a:rPr kumimoji="1" lang="ja-JP" altLang="en-US" sz="2800" dirty="0" smtClean="0"/>
                        <a:t>月</a:t>
                      </a:r>
                      <a:endParaRPr kumimoji="1" lang="ja-JP" altLang="en-US" sz="2800" dirty="0"/>
                    </a:p>
                  </a:txBody>
                  <a:tcPr/>
                </a:tc>
                <a:tc>
                  <a:txBody>
                    <a:bodyPr/>
                    <a:lstStyle/>
                    <a:p>
                      <a:r>
                        <a:rPr kumimoji="1" lang="ja-JP" altLang="en-US" sz="2800" dirty="0" smtClean="0"/>
                        <a:t>データベースの制作</a:t>
                      </a:r>
                      <a:endParaRPr kumimoji="1" lang="en-US" altLang="ja-JP" sz="2800" dirty="0" smtClean="0"/>
                    </a:p>
                    <a:p>
                      <a:r>
                        <a:rPr kumimoji="1" lang="ja-JP" altLang="en-US" sz="2800" dirty="0" smtClean="0"/>
                        <a:t>設計・開発</a:t>
                      </a:r>
                      <a:endParaRPr kumimoji="1" lang="ja-JP" altLang="en-US" sz="2800" dirty="0"/>
                    </a:p>
                  </a:txBody>
                  <a:tcPr/>
                </a:tc>
              </a:tr>
              <a:tr h="370840">
                <a:tc>
                  <a:txBody>
                    <a:bodyPr/>
                    <a:lstStyle/>
                    <a:p>
                      <a:r>
                        <a:rPr kumimoji="1" lang="en-US" altLang="ja-JP" sz="2800" dirty="0" smtClean="0"/>
                        <a:t>2</a:t>
                      </a:r>
                      <a:r>
                        <a:rPr kumimoji="1" lang="ja-JP" altLang="en-US" sz="2800" dirty="0" smtClean="0"/>
                        <a:t>月</a:t>
                      </a:r>
                      <a:endParaRPr kumimoji="1" lang="ja-JP" altLang="en-US" sz="2800" dirty="0"/>
                    </a:p>
                  </a:txBody>
                  <a:tcPr/>
                </a:tc>
                <a:tc>
                  <a:txBody>
                    <a:bodyPr/>
                    <a:lstStyle/>
                    <a:p>
                      <a:r>
                        <a:rPr kumimoji="1" lang="ja-JP" altLang="en-US" sz="2800" dirty="0" smtClean="0"/>
                        <a:t>テスト・発表準備</a:t>
                      </a:r>
                      <a:endParaRPr kumimoji="1" lang="ja-JP" altLang="en-US" sz="2800" dirty="0"/>
                    </a:p>
                  </a:txBody>
                  <a:tcPr/>
                </a:tc>
              </a:tr>
            </a:tbl>
          </a:graphicData>
        </a:graphic>
      </p:graphicFrame>
      <p:sp>
        <p:nvSpPr>
          <p:cNvPr id="2" name="タイトル 1"/>
          <p:cNvSpPr>
            <a:spLocks noGrp="1"/>
          </p:cNvSpPr>
          <p:nvPr>
            <p:ph type="title"/>
          </p:nvPr>
        </p:nvSpPr>
        <p:spPr/>
        <p:txBody>
          <a:bodyPr>
            <a:normAutofit/>
          </a:bodyPr>
          <a:lstStyle/>
          <a:p>
            <a:r>
              <a:rPr lang="ja-JP" altLang="en-US" dirty="0"/>
              <a:t>今後の活動計画</a:t>
            </a:r>
            <a:endParaRPr kumimoji="1" lang="ja-JP" altLang="en-US" dirty="0"/>
          </a:p>
        </p:txBody>
      </p:sp>
    </p:spTree>
    <p:extLst>
      <p:ext uri="{BB962C8B-B14F-4D97-AF65-F5344CB8AC3E}">
        <p14:creationId xmlns:p14="http://schemas.microsoft.com/office/powerpoint/2010/main" val="251980666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日頃から使っている</a:t>
            </a:r>
            <a:r>
              <a:rPr lang="en-US" altLang="ja-JP" dirty="0"/>
              <a:t>Android</a:t>
            </a:r>
            <a:r>
              <a:rPr lang="ja-JP" altLang="en-US" dirty="0"/>
              <a:t>のアプリがどう作られているかを</a:t>
            </a:r>
            <a:r>
              <a:rPr lang="ja-JP" altLang="en-US" dirty="0" smtClean="0"/>
              <a:t>知りたかった</a:t>
            </a:r>
            <a:endParaRPr lang="en-US" altLang="ja-JP" dirty="0" smtClean="0"/>
          </a:p>
          <a:p>
            <a:pPr marL="0" indent="0">
              <a:buNone/>
            </a:pPr>
            <a:endParaRPr lang="en-US" altLang="ja-JP" dirty="0" smtClean="0"/>
          </a:p>
          <a:p>
            <a:r>
              <a:rPr lang="ja-JP" altLang="en-US" dirty="0"/>
              <a:t>授業や過去の卒業研究から</a:t>
            </a:r>
            <a:r>
              <a:rPr lang="en-US" altLang="ja-JP" dirty="0"/>
              <a:t>,HTML5</a:t>
            </a:r>
            <a:r>
              <a:rPr lang="ja-JP" altLang="en-US" dirty="0"/>
              <a:t>で作成出来ることを</a:t>
            </a:r>
            <a:r>
              <a:rPr lang="ja-JP" altLang="en-US" dirty="0" smtClean="0"/>
              <a:t>知った</a:t>
            </a:r>
            <a:endParaRPr lang="en-US" altLang="ja-JP" dirty="0" smtClean="0"/>
          </a:p>
          <a:p>
            <a:pPr marL="0" indent="0">
              <a:buNone/>
            </a:pPr>
            <a:endParaRPr lang="en-US" altLang="ja-JP" dirty="0" smtClean="0"/>
          </a:p>
          <a:p>
            <a:r>
              <a:rPr lang="en-US" altLang="ja-JP" dirty="0"/>
              <a:t>HTML5</a:t>
            </a:r>
            <a:r>
              <a:rPr lang="ja-JP" altLang="en-US" dirty="0"/>
              <a:t>を使った</a:t>
            </a:r>
            <a:r>
              <a:rPr lang="ja-JP" altLang="en-US" dirty="0" smtClean="0"/>
              <a:t>アプリケーション</a:t>
            </a:r>
            <a:r>
              <a:rPr lang="ja-JP" altLang="en-US" dirty="0"/>
              <a:t>作成の技術の</a:t>
            </a:r>
            <a:r>
              <a:rPr lang="ja-JP" altLang="en-US" dirty="0" smtClean="0"/>
              <a:t>取得</a:t>
            </a:r>
            <a:endParaRPr lang="en-US" altLang="ja-JP" dirty="0" smtClean="0"/>
          </a:p>
        </p:txBody>
      </p:sp>
      <p:sp>
        <p:nvSpPr>
          <p:cNvPr id="3" name="タイトル 2"/>
          <p:cNvSpPr>
            <a:spLocks noGrp="1"/>
          </p:cNvSpPr>
          <p:nvPr>
            <p:ph type="title"/>
          </p:nvPr>
        </p:nvSpPr>
        <p:spPr/>
        <p:txBody>
          <a:bodyPr/>
          <a:lstStyle/>
          <a:p>
            <a:r>
              <a:rPr lang="ja-JP" altLang="en-US" dirty="0"/>
              <a:t>目　的</a:t>
            </a:r>
            <a:endParaRPr kumimoji="1" lang="ja-JP" altLang="en-US" dirty="0"/>
          </a:p>
        </p:txBody>
      </p:sp>
    </p:spTree>
    <p:extLst>
      <p:ext uri="{BB962C8B-B14F-4D97-AF65-F5344CB8AC3E}">
        <p14:creationId xmlns:p14="http://schemas.microsoft.com/office/powerpoint/2010/main" val="13902601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dirty="0" smtClean="0"/>
              <a:t>ご清聴ありがとうございました。</a:t>
            </a:r>
            <a:endParaRPr kumimoji="1" lang="ja-JP" altLang="en-US" dirty="0"/>
          </a:p>
        </p:txBody>
      </p:sp>
      <p:sp>
        <p:nvSpPr>
          <p:cNvPr id="3" name="サブタイトル 2"/>
          <p:cNvSpPr>
            <a:spLocks noGrp="1"/>
          </p:cNvSpPr>
          <p:nvPr>
            <p:ph type="subTitle" idx="1"/>
          </p:nvPr>
        </p:nvSpPr>
        <p:spPr/>
        <p:txBody>
          <a:bodyPr>
            <a:normAutofit/>
          </a:bodyPr>
          <a:lstStyle/>
          <a:p>
            <a:r>
              <a:rPr lang="en-US" altLang="ja-JP" sz="2800" dirty="0"/>
              <a:t>T</a:t>
            </a:r>
            <a:r>
              <a:rPr lang="en-US" altLang="ja-JP" sz="2800" dirty="0" smtClean="0"/>
              <a:t>hank </a:t>
            </a:r>
            <a:r>
              <a:rPr lang="en-US" altLang="ja-JP" sz="2800" dirty="0"/>
              <a:t>you for your </a:t>
            </a:r>
            <a:r>
              <a:rPr lang="en-US" altLang="ja-JP" sz="2800" dirty="0" smtClean="0"/>
              <a:t>attention!</a:t>
            </a:r>
            <a:endParaRPr kumimoji="1" lang="en-US" altLang="ja-JP" sz="2800" dirty="0" smtClean="0"/>
          </a:p>
        </p:txBody>
      </p:sp>
    </p:spTree>
    <p:extLst>
      <p:ext uri="{BB962C8B-B14F-4D97-AF65-F5344CB8AC3E}">
        <p14:creationId xmlns:p14="http://schemas.microsoft.com/office/powerpoint/2010/main" val="338654126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4185673249"/>
              </p:ext>
            </p:extLst>
          </p:nvPr>
        </p:nvGraphicFramePr>
        <p:xfrm>
          <a:off x="457200" y="1481138"/>
          <a:ext cx="8229602" cy="1554480"/>
        </p:xfrm>
        <a:graphic>
          <a:graphicData uri="http://schemas.openxmlformats.org/drawingml/2006/table">
            <a:tbl>
              <a:tblPr firstRow="1" bandRow="1">
                <a:tableStyleId>{5C22544A-7EE6-4342-B048-85BDC9FD1C3A}</a:tableStyleId>
              </a:tblPr>
              <a:tblGrid>
                <a:gridCol w="4114801"/>
                <a:gridCol w="4114801"/>
              </a:tblGrid>
              <a:tr h="370840">
                <a:tc>
                  <a:txBody>
                    <a:bodyPr/>
                    <a:lstStyle/>
                    <a:p>
                      <a:r>
                        <a:rPr kumimoji="1" lang="ja-JP" altLang="en-US" sz="2800" dirty="0" smtClean="0"/>
                        <a:t>担当</a:t>
                      </a:r>
                      <a:endParaRPr kumimoji="1" lang="ja-JP" altLang="en-US" sz="2800" dirty="0"/>
                    </a:p>
                  </a:txBody>
                  <a:tcPr/>
                </a:tc>
                <a:tc>
                  <a:txBody>
                    <a:bodyPr/>
                    <a:lstStyle/>
                    <a:p>
                      <a:r>
                        <a:rPr kumimoji="1" lang="ja-JP" altLang="en-US" sz="2800" dirty="0" smtClean="0"/>
                        <a:t>名前</a:t>
                      </a:r>
                      <a:endParaRPr kumimoji="1" lang="ja-JP" altLang="en-US" sz="2800" dirty="0"/>
                    </a:p>
                  </a:txBody>
                  <a:tcPr/>
                </a:tc>
              </a:tr>
              <a:tr h="370840">
                <a:tc>
                  <a:txBody>
                    <a:bodyPr/>
                    <a:lstStyle/>
                    <a:p>
                      <a:r>
                        <a:rPr kumimoji="1" lang="ja-JP" altLang="en-US" sz="2800" dirty="0" smtClean="0"/>
                        <a:t>家計簿</a:t>
                      </a:r>
                      <a:endParaRPr kumimoji="1" lang="ja-JP" altLang="en-US" sz="2800" dirty="0"/>
                    </a:p>
                  </a:txBody>
                  <a:tcPr/>
                </a:tc>
                <a:tc>
                  <a:txBody>
                    <a:bodyPr/>
                    <a:lstStyle/>
                    <a:p>
                      <a:r>
                        <a:rPr kumimoji="1" lang="ja-JP" altLang="en-US" sz="2800" dirty="0" smtClean="0"/>
                        <a:t>真田 雅紀</a:t>
                      </a:r>
                      <a:endParaRPr kumimoji="1" lang="ja-JP" altLang="en-US" sz="2800" dirty="0"/>
                    </a:p>
                  </a:txBody>
                  <a:tcPr/>
                </a:tc>
              </a:tr>
              <a:tr h="370840">
                <a:tc>
                  <a:txBody>
                    <a:bodyPr/>
                    <a:lstStyle/>
                    <a:p>
                      <a:r>
                        <a:rPr kumimoji="1" lang="ja-JP" altLang="en-US" sz="2800" dirty="0" smtClean="0"/>
                        <a:t>スケジュール管理</a:t>
                      </a:r>
                      <a:endParaRPr kumimoji="1" lang="ja-JP" altLang="en-US" sz="2800" dirty="0"/>
                    </a:p>
                  </a:txBody>
                  <a:tcPr/>
                </a:tc>
                <a:tc>
                  <a:txBody>
                    <a:bodyPr/>
                    <a:lstStyle/>
                    <a:p>
                      <a:r>
                        <a:rPr kumimoji="1" lang="ja-JP" altLang="en-US" sz="2800" dirty="0" smtClean="0"/>
                        <a:t>岩舘 悠太</a:t>
                      </a:r>
                      <a:endParaRPr kumimoji="1" lang="ja-JP" altLang="en-US" sz="2800" dirty="0"/>
                    </a:p>
                  </a:txBody>
                  <a:tcPr/>
                </a:tc>
              </a:tr>
            </a:tbl>
          </a:graphicData>
        </a:graphic>
      </p:graphicFrame>
      <p:sp>
        <p:nvSpPr>
          <p:cNvPr id="2" name="タイトル 1"/>
          <p:cNvSpPr>
            <a:spLocks noGrp="1"/>
          </p:cNvSpPr>
          <p:nvPr>
            <p:ph type="title"/>
          </p:nvPr>
        </p:nvSpPr>
        <p:spPr/>
        <p:txBody>
          <a:bodyPr>
            <a:normAutofit/>
          </a:bodyPr>
          <a:lstStyle/>
          <a:p>
            <a:r>
              <a:rPr kumimoji="1" lang="ja-JP" altLang="en-US" dirty="0" smtClean="0"/>
              <a:t>分　担</a:t>
            </a:r>
            <a:endParaRPr kumimoji="1" lang="ja-JP" altLang="en-US" dirty="0"/>
          </a:p>
        </p:txBody>
      </p:sp>
    </p:spTree>
    <p:extLst>
      <p:ext uri="{BB962C8B-B14F-4D97-AF65-F5344CB8AC3E}">
        <p14:creationId xmlns:p14="http://schemas.microsoft.com/office/powerpoint/2010/main" val="270967908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lang="ja-JP" altLang="en-US" dirty="0"/>
              <a:t>研究概要</a:t>
            </a:r>
            <a:endParaRPr kumimoji="1" lang="ja-JP" altLang="en-US" dirty="0"/>
          </a:p>
        </p:txBody>
      </p:sp>
    </p:spTree>
    <p:extLst>
      <p:ext uri="{BB962C8B-B14F-4D97-AF65-F5344CB8AC3E}">
        <p14:creationId xmlns:p14="http://schemas.microsoft.com/office/powerpoint/2010/main" val="346077020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pPr marL="0" indent="0">
              <a:buNone/>
            </a:pPr>
            <a:r>
              <a:rPr lang="ja-JP" altLang="en-US" sz="2800" dirty="0" smtClean="0"/>
              <a:t>　マルチな</a:t>
            </a:r>
            <a:r>
              <a:rPr lang="en-US" altLang="ja-JP" sz="2800" dirty="0" smtClean="0"/>
              <a:t>OS</a:t>
            </a:r>
            <a:r>
              <a:rPr lang="ja-JP" altLang="en-US" sz="2800" dirty="0"/>
              <a:t>に対応</a:t>
            </a:r>
            <a:r>
              <a:rPr lang="ja-JP" altLang="en-US" sz="2800" dirty="0" smtClean="0"/>
              <a:t>しながら、固有</a:t>
            </a:r>
            <a:r>
              <a:rPr lang="en-US" altLang="ja-JP" sz="2800" dirty="0" smtClean="0"/>
              <a:t>OS</a:t>
            </a:r>
            <a:r>
              <a:rPr lang="ja-JP" altLang="en-US" sz="2800" dirty="0"/>
              <a:t>の機能と連動させることが</a:t>
            </a:r>
            <a:r>
              <a:rPr lang="ja-JP" altLang="en-US" sz="2800" dirty="0" smtClean="0"/>
              <a:t>出来るハイブリッドな</a:t>
            </a:r>
            <a:r>
              <a:rPr lang="ja-JP" altLang="en-US" sz="2800" dirty="0" smtClean="0"/>
              <a:t>アプリケーション</a:t>
            </a:r>
            <a:endParaRPr lang="en-US" altLang="ja-JP" sz="2800" dirty="0"/>
          </a:p>
        </p:txBody>
      </p:sp>
      <p:sp>
        <p:nvSpPr>
          <p:cNvPr id="2" name="タイトル 1"/>
          <p:cNvSpPr>
            <a:spLocks noGrp="1"/>
          </p:cNvSpPr>
          <p:nvPr>
            <p:ph type="title"/>
          </p:nvPr>
        </p:nvSpPr>
        <p:spPr/>
        <p:txBody>
          <a:bodyPr>
            <a:normAutofit/>
          </a:bodyPr>
          <a:lstStyle/>
          <a:p>
            <a:r>
              <a:rPr lang="ja-JP" altLang="en-US" dirty="0" smtClean="0"/>
              <a:t>ハイブリッドアプリ</a:t>
            </a:r>
            <a:endParaRPr kumimoji="1" lang="ja-JP" altLang="en-US" dirty="0"/>
          </a:p>
        </p:txBody>
      </p:sp>
    </p:spTree>
    <p:extLst>
      <p:ext uri="{BB962C8B-B14F-4D97-AF65-F5344CB8AC3E}">
        <p14:creationId xmlns:p14="http://schemas.microsoft.com/office/powerpoint/2010/main" val="26936229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109728" indent="0">
              <a:buNone/>
            </a:pPr>
            <a:r>
              <a:rPr lang="ja-JP" altLang="en-US" dirty="0"/>
              <a:t>　</a:t>
            </a:r>
            <a:r>
              <a:rPr lang="ja-JP" altLang="en-US" dirty="0" smtClean="0"/>
              <a:t>アシアル</a:t>
            </a:r>
            <a:r>
              <a:rPr lang="ja-JP" altLang="en-US" dirty="0"/>
              <a:t>株式会社が提供する、クラウドベースの</a:t>
            </a:r>
            <a:r>
              <a:rPr lang="ja-JP" altLang="en-US" dirty="0" smtClean="0"/>
              <a:t>開発</a:t>
            </a:r>
            <a:endParaRPr lang="en-US" altLang="ja-JP" dirty="0"/>
          </a:p>
          <a:p>
            <a:pPr marL="109728" indent="0">
              <a:buNone/>
            </a:pPr>
            <a:r>
              <a:rPr lang="ja-JP" altLang="en-US" dirty="0" smtClean="0"/>
              <a:t>プラットフォーム</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a:t>Monaca Cloud</a:t>
            </a:r>
            <a:endParaRPr kumimoji="1" lang="ja-JP" altLang="en-US" dirty="0"/>
          </a:p>
        </p:txBody>
      </p:sp>
    </p:spTree>
    <p:extLst>
      <p:ext uri="{BB962C8B-B14F-4D97-AF65-F5344CB8AC3E}">
        <p14:creationId xmlns:p14="http://schemas.microsoft.com/office/powerpoint/2010/main" val="316880453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55073755"/>
              </p:ext>
            </p:extLst>
          </p:nvPr>
        </p:nvGraphicFramePr>
        <p:xfrm>
          <a:off x="457200" y="1481138"/>
          <a:ext cx="8229602" cy="1554480"/>
        </p:xfrm>
        <a:graphic>
          <a:graphicData uri="http://schemas.openxmlformats.org/drawingml/2006/table">
            <a:tbl>
              <a:tblPr firstRow="1" bandRow="1">
                <a:tableStyleId>{5C22544A-7EE6-4342-B048-85BDC9FD1C3A}</a:tableStyleId>
              </a:tblPr>
              <a:tblGrid>
                <a:gridCol w="4114801"/>
                <a:gridCol w="4114801"/>
              </a:tblGrid>
              <a:tr h="370840">
                <a:tc gridSpan="2">
                  <a:txBody>
                    <a:bodyPr/>
                    <a:lstStyle/>
                    <a:p>
                      <a:r>
                        <a:rPr kumimoji="1" lang="en-US" altLang="ja-JP" sz="2800" dirty="0" smtClean="0"/>
                        <a:t>Monaca Cloud</a:t>
                      </a:r>
                      <a:r>
                        <a:rPr kumimoji="1" lang="ja-JP" altLang="en-US" sz="2800" dirty="0" smtClean="0"/>
                        <a:t> </a:t>
                      </a:r>
                      <a:r>
                        <a:rPr kumimoji="1" lang="en-US" altLang="ja-JP" sz="2800" dirty="0" smtClean="0"/>
                        <a:t>IDE</a:t>
                      </a:r>
                      <a:endParaRPr kumimoji="1" lang="ja-JP" altLang="en-US" sz="2800" dirty="0"/>
                    </a:p>
                  </a:txBody>
                  <a:tcPr marL="101570" marR="101570"/>
                </a:tc>
                <a:tc hMerge="1">
                  <a:txBody>
                    <a:bodyPr/>
                    <a:lstStyle/>
                    <a:p>
                      <a:endParaRPr kumimoji="1" lang="ja-JP" altLang="en-US" dirty="0"/>
                    </a:p>
                  </a:txBody>
                  <a:tcPr/>
                </a:tc>
              </a:tr>
              <a:tr h="370840">
                <a:tc>
                  <a:txBody>
                    <a:bodyPr/>
                    <a:lstStyle/>
                    <a:p>
                      <a:r>
                        <a:rPr kumimoji="1" lang="ja-JP" altLang="en-US" sz="2800" dirty="0" smtClean="0"/>
                        <a:t>ブラウザ</a:t>
                      </a:r>
                      <a:endParaRPr kumimoji="1" lang="ja-JP" altLang="en-US" sz="2800" dirty="0"/>
                    </a:p>
                  </a:txBody>
                  <a:tcPr marL="101570" marR="101570"/>
                </a:tc>
                <a:tc>
                  <a:txBody>
                    <a:bodyPr/>
                    <a:lstStyle/>
                    <a:p>
                      <a:r>
                        <a:rPr kumimoji="1" lang="ja-JP" altLang="en-US" sz="2800" dirty="0" smtClean="0"/>
                        <a:t>最新版の</a:t>
                      </a:r>
                      <a:r>
                        <a:rPr kumimoji="1" lang="en-US" altLang="ja-JP" sz="2800" dirty="0" smtClean="0"/>
                        <a:t>Chrome</a:t>
                      </a:r>
                      <a:endParaRPr kumimoji="1" lang="ja-JP" altLang="en-US" sz="2800" dirty="0"/>
                    </a:p>
                  </a:txBody>
                  <a:tcPr marL="101570" marR="101570"/>
                </a:tc>
              </a:tr>
              <a:tr h="370840">
                <a:tc gridSpan="2">
                  <a:txBody>
                    <a:bodyPr/>
                    <a:lstStyle/>
                    <a:p>
                      <a:r>
                        <a:rPr kumimoji="1" lang="ja-JP" altLang="en-US" sz="2800" dirty="0" smtClean="0"/>
                        <a:t>安定したインターネット環境</a:t>
                      </a:r>
                      <a:endParaRPr kumimoji="1" lang="ja-JP" altLang="en-US" sz="2800" dirty="0"/>
                    </a:p>
                  </a:txBody>
                  <a:tcPr marL="101570" marR="101570"/>
                </a:tc>
                <a:tc hMerge="1">
                  <a:txBody>
                    <a:bodyPr/>
                    <a:lstStyle/>
                    <a:p>
                      <a:endParaRPr kumimoji="1" lang="ja-JP" altLang="en-US" dirty="0"/>
                    </a:p>
                  </a:txBody>
                  <a:tcPr/>
                </a:tc>
              </a:tr>
            </a:tbl>
          </a:graphicData>
        </a:graphic>
      </p:graphicFrame>
      <p:sp>
        <p:nvSpPr>
          <p:cNvPr id="3" name="タイトル 2"/>
          <p:cNvSpPr>
            <a:spLocks noGrp="1"/>
          </p:cNvSpPr>
          <p:nvPr>
            <p:ph type="title"/>
          </p:nvPr>
        </p:nvSpPr>
        <p:spPr/>
        <p:txBody>
          <a:bodyPr>
            <a:normAutofit/>
          </a:bodyPr>
          <a:lstStyle/>
          <a:p>
            <a:r>
              <a:rPr lang="en-US" altLang="ja-JP" dirty="0"/>
              <a:t>Monaca Cloud</a:t>
            </a:r>
            <a:r>
              <a:rPr lang="ja-JP" altLang="en-US" dirty="0"/>
              <a:t>の対応環境</a:t>
            </a:r>
            <a:endParaRPr kumimoji="1" lang="ja-JP" altLang="en-US" dirty="0"/>
          </a:p>
        </p:txBody>
      </p:sp>
    </p:spTree>
    <p:extLst>
      <p:ext uri="{BB962C8B-B14F-4D97-AF65-F5344CB8AC3E}">
        <p14:creationId xmlns:p14="http://schemas.microsoft.com/office/powerpoint/2010/main" val="53194003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Monaca Cloud</a:t>
            </a:r>
            <a:r>
              <a:rPr lang="ja-JP" altLang="en-US" dirty="0"/>
              <a:t>の対応環境</a:t>
            </a:r>
            <a:endParaRPr kumimoji="1" lang="ja-JP" altLang="en-US" dirty="0"/>
          </a:p>
        </p:txBody>
      </p:sp>
      <p:graphicFrame>
        <p:nvGraphicFramePr>
          <p:cNvPr id="5" name="コンテンツ プレースホルダー 4"/>
          <p:cNvGraphicFramePr>
            <a:graphicFrameLocks noGrp="1"/>
          </p:cNvGraphicFramePr>
          <p:nvPr>
            <p:ph sz="half" idx="1"/>
            <p:extLst>
              <p:ext uri="{D42A27DB-BD31-4B8C-83A1-F6EECF244321}">
                <p14:modId xmlns:p14="http://schemas.microsoft.com/office/powerpoint/2010/main" val="520027214"/>
              </p:ext>
            </p:extLst>
          </p:nvPr>
        </p:nvGraphicFramePr>
        <p:xfrm>
          <a:off x="457200" y="1481138"/>
          <a:ext cx="4038604" cy="2072640"/>
        </p:xfrm>
        <a:graphic>
          <a:graphicData uri="http://schemas.openxmlformats.org/drawingml/2006/table">
            <a:tbl>
              <a:tblPr firstRow="1" bandRow="1">
                <a:tableStyleId>{5C22544A-7EE6-4342-B048-85BDC9FD1C3A}</a:tableStyleId>
              </a:tblPr>
              <a:tblGrid>
                <a:gridCol w="2019302"/>
                <a:gridCol w="2019302"/>
              </a:tblGrid>
              <a:tr h="370840">
                <a:tc gridSpan="2">
                  <a:txBody>
                    <a:bodyPr/>
                    <a:lstStyle/>
                    <a:p>
                      <a:r>
                        <a:rPr kumimoji="1" lang="en-US" altLang="ja-JP" sz="2800" dirty="0" smtClean="0"/>
                        <a:t>Monaca</a:t>
                      </a:r>
                      <a:r>
                        <a:rPr kumimoji="1" lang="ja-JP" altLang="en-US" sz="2800" dirty="0" smtClean="0"/>
                        <a:t>デバッガー</a:t>
                      </a:r>
                    </a:p>
                  </a:txBody>
                  <a:tcPr/>
                </a:tc>
                <a:tc hMerge="1">
                  <a:txBody>
                    <a:bodyPr/>
                    <a:lstStyle/>
                    <a:p>
                      <a:endParaRPr kumimoji="1" lang="ja-JP" altLang="en-US" dirty="0"/>
                    </a:p>
                  </a:txBody>
                  <a:tcPr/>
                </a:tc>
              </a:tr>
              <a:tr h="370840">
                <a:tc>
                  <a:txBody>
                    <a:bodyPr/>
                    <a:lstStyle/>
                    <a:p>
                      <a:r>
                        <a:rPr kumimoji="1" lang="en-US" altLang="ja-JP" sz="2800" dirty="0" smtClean="0"/>
                        <a:t>iOS</a:t>
                      </a:r>
                      <a:endParaRPr kumimoji="1" lang="ja-JP" altLang="en-US" sz="2800" dirty="0"/>
                    </a:p>
                  </a:txBody>
                  <a:tcPr/>
                </a:tc>
                <a:tc>
                  <a:txBody>
                    <a:bodyPr/>
                    <a:lstStyle/>
                    <a:p>
                      <a:r>
                        <a:rPr kumimoji="1" lang="en-US" altLang="ja-JP" sz="2800" dirty="0" smtClean="0"/>
                        <a:t>8</a:t>
                      </a:r>
                      <a:r>
                        <a:rPr kumimoji="1" lang="ja-JP" altLang="en-US" sz="2800" dirty="0" smtClean="0"/>
                        <a:t>以上</a:t>
                      </a:r>
                      <a:endParaRPr kumimoji="1" lang="ja-JP" altLang="en-US" sz="2800" dirty="0"/>
                    </a:p>
                  </a:txBody>
                  <a:tcPr/>
                </a:tc>
              </a:tr>
              <a:tr h="370840">
                <a:tc>
                  <a:txBody>
                    <a:bodyPr/>
                    <a:lstStyle/>
                    <a:p>
                      <a:r>
                        <a:rPr kumimoji="1" lang="en-US" altLang="ja-JP" sz="2800" dirty="0" smtClean="0"/>
                        <a:t>Android</a:t>
                      </a:r>
                      <a:endParaRPr kumimoji="1" lang="ja-JP" altLang="en-US" sz="2800" dirty="0"/>
                    </a:p>
                  </a:txBody>
                  <a:tcPr/>
                </a:tc>
                <a:tc>
                  <a:txBody>
                    <a:bodyPr/>
                    <a:lstStyle/>
                    <a:p>
                      <a:r>
                        <a:rPr kumimoji="1" lang="en-US" altLang="ja-JP" sz="2800" dirty="0" smtClean="0"/>
                        <a:t>4.0</a:t>
                      </a:r>
                      <a:r>
                        <a:rPr kumimoji="1" lang="ja-JP" altLang="en-US" sz="2800" dirty="0" smtClean="0"/>
                        <a:t>以上</a:t>
                      </a:r>
                      <a:endParaRPr kumimoji="1" lang="ja-JP" altLang="en-US" sz="2800" dirty="0"/>
                    </a:p>
                  </a:txBody>
                  <a:tcPr/>
                </a:tc>
              </a:tr>
              <a:tr h="370840">
                <a:tc gridSpan="2">
                  <a:txBody>
                    <a:bodyPr/>
                    <a:lstStyle/>
                    <a:p>
                      <a:r>
                        <a:rPr kumimoji="1" lang="en-US" altLang="ja-JP" sz="2800" dirty="0" smtClean="0"/>
                        <a:t>Wi-Fi</a:t>
                      </a:r>
                      <a:r>
                        <a:rPr kumimoji="1" lang="ja-JP" altLang="en-US" sz="2800" dirty="0" smtClean="0"/>
                        <a:t>接続を推奨</a:t>
                      </a:r>
                      <a:endParaRPr kumimoji="1" lang="ja-JP" altLang="en-US" sz="2800" dirty="0"/>
                    </a:p>
                  </a:txBody>
                  <a:tcPr/>
                </a:tc>
                <a:tc hMerge="1">
                  <a:txBody>
                    <a:bodyPr/>
                    <a:lstStyle/>
                    <a:p>
                      <a:endParaRPr kumimoji="1" lang="ja-JP" altLang="en-US" dirty="0"/>
                    </a:p>
                  </a:txBody>
                  <a:tcPr/>
                </a:tc>
              </a:tr>
            </a:tbl>
          </a:graphicData>
        </a:graphic>
      </p:graphicFrame>
      <p:graphicFrame>
        <p:nvGraphicFramePr>
          <p:cNvPr id="6" name="コンテンツ プレースホルダー 5"/>
          <p:cNvGraphicFramePr>
            <a:graphicFrameLocks noGrp="1"/>
          </p:cNvGraphicFramePr>
          <p:nvPr>
            <p:ph sz="half" idx="2"/>
            <p:extLst>
              <p:ext uri="{D42A27DB-BD31-4B8C-83A1-F6EECF244321}">
                <p14:modId xmlns:p14="http://schemas.microsoft.com/office/powerpoint/2010/main" val="1290570115"/>
              </p:ext>
            </p:extLst>
          </p:nvPr>
        </p:nvGraphicFramePr>
        <p:xfrm>
          <a:off x="4648200" y="1481138"/>
          <a:ext cx="4038602" cy="2072640"/>
        </p:xfrm>
        <a:graphic>
          <a:graphicData uri="http://schemas.openxmlformats.org/drawingml/2006/table">
            <a:tbl>
              <a:tblPr firstRow="1" bandRow="1">
                <a:tableStyleId>{5C22544A-7EE6-4342-B048-85BDC9FD1C3A}</a:tableStyleId>
              </a:tblPr>
              <a:tblGrid>
                <a:gridCol w="2019301"/>
                <a:gridCol w="2019301"/>
              </a:tblGrid>
              <a:tr h="370840">
                <a:tc gridSpan="2">
                  <a:txBody>
                    <a:bodyPr/>
                    <a:lstStyle/>
                    <a:p>
                      <a:r>
                        <a:rPr kumimoji="1" lang="ja-JP" altLang="en-US" sz="2800" dirty="0" smtClean="0"/>
                        <a:t>ビルドアプリ</a:t>
                      </a:r>
                      <a:endParaRPr kumimoji="1" lang="ja-JP" altLang="en-US" sz="2800" dirty="0"/>
                    </a:p>
                  </a:txBody>
                  <a:tcPr/>
                </a:tc>
                <a:tc hMerge="1">
                  <a:txBody>
                    <a:bodyPr/>
                    <a:lstStyle/>
                    <a:p>
                      <a:endParaRPr kumimoji="1" lang="ja-JP" altLang="en-US" dirty="0"/>
                    </a:p>
                  </a:txBody>
                  <a:tcPr/>
                </a:tc>
              </a:tr>
              <a:tr h="370840">
                <a:tc>
                  <a:txBody>
                    <a:bodyPr/>
                    <a:lstStyle/>
                    <a:p>
                      <a:r>
                        <a:rPr kumimoji="1" lang="en-US" altLang="ja-JP" sz="2800" dirty="0" smtClean="0"/>
                        <a:t>iOS</a:t>
                      </a:r>
                      <a:endParaRPr kumimoji="1" lang="ja-JP" altLang="en-US" sz="2800" dirty="0"/>
                    </a:p>
                  </a:txBody>
                  <a:tcPr/>
                </a:tc>
                <a:tc>
                  <a:txBody>
                    <a:bodyPr/>
                    <a:lstStyle/>
                    <a:p>
                      <a:r>
                        <a:rPr kumimoji="1" lang="en-US" altLang="ja-JP" sz="2800" dirty="0" smtClean="0"/>
                        <a:t>8</a:t>
                      </a:r>
                      <a:r>
                        <a:rPr kumimoji="1" lang="ja-JP" altLang="en-US" sz="2800" dirty="0" smtClean="0"/>
                        <a:t>以上</a:t>
                      </a:r>
                      <a:endParaRPr kumimoji="1" lang="ja-JP" altLang="en-US" sz="2800" dirty="0"/>
                    </a:p>
                  </a:txBody>
                  <a:tcPr/>
                </a:tc>
              </a:tr>
              <a:tr h="370840">
                <a:tc>
                  <a:txBody>
                    <a:bodyPr/>
                    <a:lstStyle/>
                    <a:p>
                      <a:r>
                        <a:rPr kumimoji="1" lang="en-US" altLang="ja-JP" sz="2800" dirty="0" smtClean="0"/>
                        <a:t>Android</a:t>
                      </a:r>
                      <a:endParaRPr kumimoji="1" lang="ja-JP" altLang="en-US" sz="2800" dirty="0"/>
                    </a:p>
                  </a:txBody>
                  <a:tcPr/>
                </a:tc>
                <a:tc>
                  <a:txBody>
                    <a:bodyPr/>
                    <a:lstStyle/>
                    <a:p>
                      <a:r>
                        <a:rPr kumimoji="1" lang="en-US" altLang="ja-JP" sz="2800" dirty="0" smtClean="0"/>
                        <a:t>4.0</a:t>
                      </a:r>
                      <a:r>
                        <a:rPr kumimoji="1" lang="ja-JP" altLang="en-US" sz="2800" dirty="0" smtClean="0"/>
                        <a:t>以上</a:t>
                      </a:r>
                      <a:endParaRPr kumimoji="1" lang="ja-JP" altLang="en-US" sz="2800" dirty="0"/>
                    </a:p>
                  </a:txBody>
                  <a:tcPr/>
                </a:tc>
              </a:tr>
              <a:tr h="370840">
                <a:tc gridSpan="2">
                  <a:txBody>
                    <a:bodyPr/>
                    <a:lstStyle/>
                    <a:p>
                      <a:r>
                        <a:rPr kumimoji="1" lang="en-US" altLang="ja-JP" sz="2800" dirty="0" smtClean="0"/>
                        <a:t>Windows 8.1</a:t>
                      </a:r>
                      <a:endParaRPr kumimoji="1" lang="ja-JP" altLang="en-US" sz="2800" dirty="0"/>
                    </a:p>
                  </a:txBody>
                  <a:tcPr/>
                </a:tc>
                <a:tc hMerge="1">
                  <a:txBody>
                    <a:bodyPr/>
                    <a:lstStyle/>
                    <a:p>
                      <a:endParaRPr kumimoji="1" lang="ja-JP" altLang="en-US" dirty="0"/>
                    </a:p>
                  </a:txBody>
                  <a:tcPr/>
                </a:tc>
              </a:tr>
            </a:tbl>
          </a:graphicData>
        </a:graphic>
      </p:graphicFrame>
    </p:spTree>
    <p:extLst>
      <p:ext uri="{BB962C8B-B14F-4D97-AF65-F5344CB8AC3E}">
        <p14:creationId xmlns:p14="http://schemas.microsoft.com/office/powerpoint/2010/main" val="332819239"/>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1703</TotalTime>
  <Words>1809</Words>
  <Application>Microsoft Office PowerPoint</Application>
  <PresentationFormat>画面に合わせる (4:3)</PresentationFormat>
  <Paragraphs>251</Paragraphs>
  <Slides>30</Slides>
  <Notes>30</Notes>
  <HiddenSlides>0</HiddenSlides>
  <MMClips>1</MMClips>
  <ScaleCrop>false</ScaleCrop>
  <HeadingPairs>
    <vt:vector size="4" baseType="variant">
      <vt:variant>
        <vt:lpstr>テーマ</vt:lpstr>
      </vt:variant>
      <vt:variant>
        <vt:i4>1</vt:i4>
      </vt:variant>
      <vt:variant>
        <vt:lpstr>スライド タイトル</vt:lpstr>
      </vt:variant>
      <vt:variant>
        <vt:i4>30</vt:i4>
      </vt:variant>
    </vt:vector>
  </HeadingPairs>
  <TitlesOfParts>
    <vt:vector size="31" baseType="lpstr">
      <vt:lpstr>ビジネス</vt:lpstr>
      <vt:lpstr>9.HTML5を使ったAndroidアプリ</vt:lpstr>
      <vt:lpstr>1.目的・分担</vt:lpstr>
      <vt:lpstr>目　的</vt:lpstr>
      <vt:lpstr>分　担</vt:lpstr>
      <vt:lpstr>2.研究概要</vt:lpstr>
      <vt:lpstr>ハイブリッドアプリ</vt:lpstr>
      <vt:lpstr>Monaca Cloud</vt:lpstr>
      <vt:lpstr>Monaca Cloudの対応環境</vt:lpstr>
      <vt:lpstr>Monaca Cloudの対応環境</vt:lpstr>
      <vt:lpstr>使用言語</vt:lpstr>
      <vt:lpstr>使用機材</vt:lpstr>
      <vt:lpstr>3.各画面の説明・進捗状況</vt:lpstr>
      <vt:lpstr>タイトル画面</vt:lpstr>
      <vt:lpstr>カレンダー画面</vt:lpstr>
      <vt:lpstr>家計簿画面</vt:lpstr>
      <vt:lpstr>確認画面</vt:lpstr>
      <vt:lpstr>収入編集画面</vt:lpstr>
      <vt:lpstr>支出編集画面</vt:lpstr>
      <vt:lpstr>ストック管理画面</vt:lpstr>
      <vt:lpstr>スケジュール管理画面</vt:lpstr>
      <vt:lpstr>収入台帳</vt:lpstr>
      <vt:lpstr>支出台帳</vt:lpstr>
      <vt:lpstr>スケジュール台帳</vt:lpstr>
      <vt:lpstr>ストック台帳</vt:lpstr>
      <vt:lpstr>デモンストレーション</vt:lpstr>
      <vt:lpstr>進捗状況</vt:lpstr>
      <vt:lpstr>今後の課題</vt:lpstr>
      <vt:lpstr>4.今後の活動計画</vt:lpstr>
      <vt:lpstr>今後の活動計画</vt:lpstr>
      <vt:lpstr>ご清聴ありがとうございました。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h27cis13</dc:creator>
  <cp:lastModifiedBy>h27cis13</cp:lastModifiedBy>
  <cp:revision>218</cp:revision>
  <cp:lastPrinted>2016-12-21T02:02:59Z</cp:lastPrinted>
  <dcterms:created xsi:type="dcterms:W3CDTF">2016-09-01T23:44:37Z</dcterms:created>
  <dcterms:modified xsi:type="dcterms:W3CDTF">2016-12-21T06:42:06Z</dcterms:modified>
</cp:coreProperties>
</file>